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dp" ContentType="image/vnd.ms-photo"/>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 id="2147483671" r:id="rId4"/>
  </p:sldMasterIdLst>
  <p:notesMasterIdLst>
    <p:notesMasterId r:id="rId11"/>
  </p:notesMasterIdLst>
  <p:sldIdLst>
    <p:sldId id="422" r:id="rId5"/>
    <p:sldId id="547" r:id="rId6"/>
    <p:sldId id="566" r:id="rId7"/>
    <p:sldId id="567" r:id="rId8"/>
    <p:sldId id="570" r:id="rId9"/>
    <p:sldId id="774" r:id="rId10"/>
    <p:sldId id="775" r:id="rId12"/>
    <p:sldId id="776" r:id="rId13"/>
    <p:sldId id="777" r:id="rId14"/>
    <p:sldId id="778" r:id="rId15"/>
    <p:sldId id="779" r:id="rId16"/>
    <p:sldId id="780" r:id="rId17"/>
    <p:sldId id="781" r:id="rId18"/>
    <p:sldId id="782" r:id="rId19"/>
    <p:sldId id="783" r:id="rId20"/>
    <p:sldId id="572" r:id="rId21"/>
    <p:sldId id="573" r:id="rId22"/>
    <p:sldId id="576" r:id="rId23"/>
    <p:sldId id="579" r:id="rId24"/>
    <p:sldId id="574" r:id="rId25"/>
    <p:sldId id="575" r:id="rId26"/>
    <p:sldId id="577" r:id="rId27"/>
    <p:sldId id="578" r:id="rId28"/>
    <p:sldId id="580" r:id="rId29"/>
    <p:sldId id="676" r:id="rId30"/>
    <p:sldId id="581" r:id="rId31"/>
    <p:sldId id="675" r:id="rId32"/>
    <p:sldId id="761" r:id="rId33"/>
    <p:sldId id="762" r:id="rId34"/>
    <p:sldId id="763" r:id="rId35"/>
    <p:sldId id="764" r:id="rId36"/>
    <p:sldId id="765" r:id="rId37"/>
    <p:sldId id="766" r:id="rId38"/>
    <p:sldId id="767" r:id="rId39"/>
    <p:sldId id="768" r:id="rId40"/>
    <p:sldId id="769" r:id="rId41"/>
    <p:sldId id="770" r:id="rId42"/>
    <p:sldId id="771" r:id="rId43"/>
    <p:sldId id="772" r:id="rId44"/>
    <p:sldId id="773" r:id="rId45"/>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1387B7"/>
    <a:srgbClr val="2E4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5" autoAdjust="0"/>
    <p:restoredTop sz="94660"/>
  </p:normalViewPr>
  <p:slideViewPr>
    <p:cSldViewPr snapToGrid="0">
      <p:cViewPr varScale="1">
        <p:scale>
          <a:sx n="105" d="100"/>
          <a:sy n="105" d="100"/>
        </p:scale>
        <p:origin x="70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9" Type="http://schemas.openxmlformats.org/officeDocument/2006/relationships/tags" Target="tags/tag6.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三级时序硬布线控制器框架如左图所示，核心是时序发生器，产生状态周期电位和节拍电位，注意状态周期电位和节拍电位和指令本身是没有关系的，硬布线控制器组合逻辑线路根据指令译码信号，反馈信号，状态周期电位，节拍电位产生最终的微操作控制信号序列，我们的实验要求设计指令译码模块，时序产生器模块，和硬布线控制器组合逻辑线路，</a:t>
            </a:r>
            <a:endParaRPr lang="en-US" altLang="zh-CN"/>
          </a:p>
          <a:p>
            <a:endParaRPr lang="en-US" altLang="zh-CN"/>
          </a:p>
          <a:p>
            <a:r>
              <a:rPr lang="zh-CN" altLang="en-US"/>
              <a:t>而时序产生器又包括状态寄存器和状态机组合逻辑以及时序发生器组合逻辑，这些电路都需要我们在实验中逐一完成。</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实验要大家实现的硬布线控制器子电路框架如图所示，该框架并未完全实现，左上角是引脚区，包括指令字</a:t>
            </a:r>
            <a:r>
              <a:rPr lang="en-US" altLang="zh-CN"/>
              <a:t>IR</a:t>
            </a:r>
            <a:r>
              <a:rPr lang="zh-CN" altLang="en-US"/>
              <a:t>，时钟输入</a:t>
            </a:r>
            <a:r>
              <a:rPr lang="en-US" altLang="zh-CN"/>
              <a:t>CLK</a:t>
            </a:r>
            <a:r>
              <a:rPr lang="zh-CN" altLang="en-US"/>
              <a:t>，状态条件</a:t>
            </a:r>
            <a:r>
              <a:rPr lang="en-US" altLang="zh-CN"/>
              <a:t>EQUAL</a:t>
            </a:r>
            <a:r>
              <a:rPr lang="zh-CN" altLang="en-US"/>
              <a:t>，</a:t>
            </a:r>
            <a:endParaRPr lang="en-US" altLang="zh-CN"/>
          </a:p>
          <a:p>
            <a:endParaRPr lang="en-US" altLang="zh-CN"/>
          </a:p>
          <a:p>
            <a:r>
              <a:rPr lang="zh-CN" altLang="en-US"/>
              <a:t>输出是状态节拍信号，和控制总线，这部分电路请不要做任何形式的变动，包括移动位置，增加删除引脚，否则可能导致后续电路无法正常测试。</a:t>
            </a:r>
            <a:endParaRPr lang="en-US" altLang="zh-CN"/>
          </a:p>
          <a:p>
            <a:endParaRPr lang="en-US" altLang="zh-CN"/>
          </a:p>
          <a:p>
            <a:endParaRPr lang="en-US" altLang="zh-CN"/>
          </a:p>
          <a:p>
            <a:r>
              <a:rPr lang="zh-CN" altLang="en-US"/>
              <a:t>右上角是指令译码逻辑</a:t>
            </a:r>
            <a:r>
              <a:rPr lang="en-US" altLang="zh-CN"/>
              <a:t>ID</a:t>
            </a:r>
            <a:r>
              <a:rPr lang="zh-CN" altLang="en-US"/>
              <a:t>部分，将指令字经过指令译码模块生成单独的指令译码信号</a:t>
            </a:r>
            <a:r>
              <a:rPr lang="en-US" altLang="zh-CN"/>
              <a:t>lw</a:t>
            </a:r>
            <a:r>
              <a:rPr lang="zh-CN" altLang="en-US"/>
              <a:t>，</a:t>
            </a:r>
            <a:r>
              <a:rPr lang="en-US" altLang="zh-CN"/>
              <a:t>sw…..</a:t>
            </a:r>
            <a:r>
              <a:rPr lang="zh-CN" altLang="en-US"/>
              <a:t>注意最后一个</a:t>
            </a:r>
            <a:r>
              <a:rPr lang="en-US" altLang="zh-CN"/>
              <a:t>other</a:t>
            </a:r>
            <a:r>
              <a:rPr lang="zh-CN" altLang="en-US"/>
              <a:t>信号表示不是这</a:t>
            </a:r>
            <a:r>
              <a:rPr lang="en-US" altLang="zh-CN"/>
              <a:t>5</a:t>
            </a:r>
            <a:r>
              <a:rPr lang="zh-CN" altLang="en-US"/>
              <a:t>种指令。</a:t>
            </a:r>
            <a:endParaRPr lang="en-US" altLang="zh-CN"/>
          </a:p>
          <a:p>
            <a:endParaRPr lang="en-US" altLang="zh-CN"/>
          </a:p>
          <a:p>
            <a:r>
              <a:rPr lang="zh-CN" altLang="en-US"/>
              <a:t>第一关我们就要实现这个指令译码器，   第二管需要我们实现时序发生器状态机，第三关要求我们实现时序发生器输出函数逻辑，用于生成所有状态节拍信号，</a:t>
            </a:r>
            <a:endParaRPr lang="en-US" altLang="zh-CN"/>
          </a:p>
          <a:p>
            <a:endParaRPr lang="en-US" altLang="zh-CN"/>
          </a:p>
          <a:p>
            <a:endParaRPr lang="en-US" altLang="zh-CN"/>
          </a:p>
          <a:p>
            <a:r>
              <a:rPr lang="zh-CN" altLang="en-US"/>
              <a:t>第四关实现硬布线控制器组合逻辑单元，如右下角所示的子电路模块，万直观这些功能模块后，需要进一步完善硬布线控制器框架，将左下角的状态机，状态寄存器，输出函数等模块连接起来，实现时序发生器，并在</a:t>
            </a:r>
            <a:r>
              <a:rPr lang="en-US" altLang="zh-CN"/>
              <a:t>educoder</a:t>
            </a:r>
            <a:r>
              <a:rPr lang="zh-CN" altLang="en-US"/>
              <a:t>平台上测试，硬布线控制器模块测试通过后，就可以直接在单总线</a:t>
            </a:r>
            <a:r>
              <a:rPr lang="en-US" altLang="zh-CN"/>
              <a:t>cpu</a:t>
            </a:r>
            <a:r>
              <a:rPr lang="zh-CN" altLang="en-US"/>
              <a:t>电路中测试</a:t>
            </a:r>
            <a:r>
              <a:rPr lang="en-US" altLang="zh-CN"/>
              <a:t>sort-5.hex</a:t>
            </a:r>
            <a:r>
              <a:rPr lang="zh-CN" altLang="en-US"/>
              <a:t>程序进行最后的联调了。   这就是本实验的总体任务。</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第一关就是设计</a:t>
            </a:r>
            <a:r>
              <a:rPr lang="en-US" altLang="zh-CN"/>
              <a:t>MIPS</a:t>
            </a:r>
            <a:r>
              <a:rPr lang="zh-CN" altLang="en-US"/>
              <a:t>指令译码器，打开指令译码器子电路，可以看到这个电路，上半部是引脚区域，输入为指令字</a:t>
            </a:r>
            <a:r>
              <a:rPr lang="en-US" altLang="zh-CN"/>
              <a:t>IR</a:t>
            </a:r>
            <a:r>
              <a:rPr lang="zh-CN" altLang="en-US"/>
              <a:t>，用分线器分解为</a:t>
            </a:r>
            <a:r>
              <a:rPr lang="en-US" altLang="zh-CN"/>
              <a:t>OP</a:t>
            </a:r>
            <a:r>
              <a:rPr lang="zh-CN" altLang="en-US"/>
              <a:t>和</a:t>
            </a:r>
            <a:r>
              <a:rPr lang="en-US" altLang="zh-CN"/>
              <a:t>Funct</a:t>
            </a:r>
            <a:r>
              <a:rPr lang="zh-CN" altLang="en-US"/>
              <a:t>字段，输出是指令译码信号</a:t>
            </a:r>
            <a:endParaRPr lang="en-US" altLang="zh-CN"/>
          </a:p>
          <a:p>
            <a:endParaRPr lang="en-US" altLang="zh-CN"/>
          </a:p>
          <a:p>
            <a:r>
              <a:rPr lang="zh-CN" altLang="en-US"/>
              <a:t>需要大家将指令字翻译成对应的指令译码信号，各译码信号代表不同的指令，这里可以采用比较器的方式进行比较完成这个电路，相关的指令规格可以查找实验包中的</a:t>
            </a:r>
            <a:r>
              <a:rPr lang="en-US" altLang="zh-CN"/>
              <a:t>mIPS</a:t>
            </a:r>
            <a:r>
              <a:rPr lang="zh-CN" altLang="en-US"/>
              <a:t>英文指令手册。</a:t>
            </a:r>
            <a:endParaRPr lang="en-US" altLang="zh-CN"/>
          </a:p>
          <a:p>
            <a:endParaRPr lang="en-US" altLang="zh-CN"/>
          </a:p>
          <a:p>
            <a:r>
              <a:rPr lang="zh-CN" altLang="en-US"/>
              <a:t>实验完成后可在</a:t>
            </a:r>
            <a:r>
              <a:rPr lang="en-US" altLang="zh-CN"/>
              <a:t>educoder</a:t>
            </a:r>
            <a:r>
              <a:rPr lang="zh-CN" altLang="en-US"/>
              <a:t>平台上进行评测。</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第二部是构建状态机，前面介绍过两种不同的状态机，分别是定长指令周期的环形计数状态机，和变长指令周期的状态机，大家可以在不同的子电路中分别实现这两个状态机。</a:t>
            </a:r>
            <a:endParaRPr lang="en-US" altLang="zh-CN"/>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再来看看第</a:t>
            </a:r>
            <a:r>
              <a:rPr lang="en-US" altLang="zh-CN"/>
              <a:t>2</a:t>
            </a:r>
            <a:r>
              <a:rPr lang="zh-CN" altLang="en-US"/>
              <a:t>管，时序发生器状态机设计，首先需要大家填写状态转换表，实验包中提供了非常方便的</a:t>
            </a:r>
            <a:r>
              <a:rPr lang="en-US" altLang="zh-CN"/>
              <a:t>excel</a:t>
            </a:r>
            <a:r>
              <a:rPr lang="zh-CN" altLang="en-US"/>
              <a:t>表，帮助大家由状态转换表自动生成次态逻辑表达式。</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具体文件见实验包中的</a:t>
            </a:r>
            <a:r>
              <a:rPr lang="en-US" altLang="zh-CN"/>
              <a:t>1</a:t>
            </a:r>
            <a:r>
              <a:rPr lang="zh-CN" altLang="en-US"/>
              <a:t>号</a:t>
            </a:r>
            <a:r>
              <a:rPr lang="en-US" altLang="zh-CN"/>
              <a:t>excel</a:t>
            </a:r>
            <a:r>
              <a:rPr lang="zh-CN" altLang="en-US"/>
              <a:t>表。   注意状态转换表做测试。。。。。。  天啸表格后次态逻辑会自动是个</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注意填写状态转换表时切换路径一定要填写完整，要保证所有的次态都能按要求到达，各行不得有相反的逻辑。</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完成表格后，点击自动生成逻辑表格就可以得到这个表格，右下角蓝色区域就是最终各位的逻辑表达式，</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有了逻辑表达式，就可以自动生成，。。。。。在</a:t>
            </a:r>
            <a:r>
              <a:rPr lang="en-US" altLang="zh-CN"/>
              <a:t>logsim</a:t>
            </a:r>
            <a:r>
              <a:rPr lang="zh-CN" altLang="en-US"/>
              <a:t>。。。。。。输入表达式生成电路即可实现状态机逻辑，</a:t>
            </a: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生成电路后即可在</a:t>
            </a:r>
            <a:r>
              <a:rPr lang="en-US" altLang="zh-CN"/>
              <a:t>educoder</a:t>
            </a:r>
            <a:r>
              <a:rPr lang="zh-CN" altLang="en-US"/>
              <a:t>平台进行测试。</a:t>
            </a:r>
            <a:endParaRPr lang="zh-CN" altLang="en-US"/>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同样，时序发生器组合逻辑也就是输出函数也可以采用相同的方式填写真值表完成，</a:t>
            </a:r>
            <a:r>
              <a:rPr lang="en-US" altLang="zh-CN"/>
              <a:t>1</a:t>
            </a:r>
            <a:r>
              <a:rPr lang="zh-CN" altLang="en-US"/>
              <a:t>号文件也包括这样一个真值表，如图所示，左侧。。。。。。。</a:t>
            </a:r>
            <a:endParaRPr lang="en-US" altLang="zh-CN"/>
          </a:p>
          <a:p>
            <a:r>
              <a:rPr lang="zh-CN" altLang="en-US"/>
              <a:t>可以根据前面的状态机填写该表。完成填写后一样可以自动生成逻辑表达式，并在相应电路中自动生成相关逻辑，最终测试。</a:t>
            </a:r>
            <a:endParaRPr lang="en-US" altLang="zh-CN"/>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硬布线控制器组合逻辑也是采用</a:t>
            </a:r>
            <a:r>
              <a:rPr lang="en-US" altLang="zh-CN"/>
              <a:t>excel</a:t>
            </a:r>
            <a:r>
              <a:rPr lang="zh-CN" altLang="en-US"/>
              <a:t>表的方式填写真值表，，具体见</a:t>
            </a:r>
            <a:r>
              <a:rPr lang="en-US" altLang="zh-CN"/>
              <a:t>2</a:t>
            </a:r>
            <a:r>
              <a:rPr lang="zh-CN" altLang="en-US"/>
              <a:t>号</a:t>
            </a:r>
            <a:r>
              <a:rPr lang="en-US" altLang="zh-CN"/>
              <a:t>excel</a:t>
            </a:r>
            <a:r>
              <a:rPr lang="zh-CN" altLang="en-US"/>
              <a:t>文件</a:t>
            </a:r>
            <a:endParaRPr lang="en-US" altLang="zh-CN"/>
          </a:p>
          <a:p>
            <a:r>
              <a:rPr lang="zh-CN" altLang="en-US"/>
              <a:t>做测试。。。。。。右侧是。。。。。。。。。。完成表格后一样可以自动生成逻辑表达式，点击输出信号表达式自动生成表格，就可以得到各信号的理解表达式。</a:t>
            </a:r>
            <a:endParaRPr lang="en-US" altLang="zh-CN"/>
          </a:p>
          <a:p>
            <a:endParaRPr lang="en-US" altLang="zh-CN"/>
          </a:p>
          <a:p>
            <a:r>
              <a:rPr lang="zh-CN" altLang="en-US"/>
              <a:t>同样利用自动生成的方式实现相关电路。并进行测试，测试是如果发现有问题，可以和本表中的控制总线值进行对比。</a:t>
            </a: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第无关就是连接时序发生器各功能部件，实现完整的硬布线控制器， 实现后可以利用</a:t>
            </a:r>
            <a:r>
              <a:rPr lang="en-US" altLang="zh-CN"/>
              <a:t>educoder</a:t>
            </a:r>
            <a:r>
              <a:rPr lang="zh-CN" altLang="en-US"/>
              <a:t>平台进行测试，测试通过后即可进行最终的程序运行联调</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52649"/>
            <a:ext cx="12192000" cy="2057401"/>
          </a:xfrm>
          <a:prstGeom prst="rect">
            <a:avLst/>
          </a:prstGeom>
        </p:spPr>
      </p:pic>
      <p:sp>
        <p:nvSpPr>
          <p:cNvPr id="2" name="标题 1"/>
          <p:cNvSpPr>
            <a:spLocks noGrp="1"/>
          </p:cNvSpPr>
          <p:nvPr>
            <p:ph type="ctrTitle"/>
          </p:nvPr>
        </p:nvSpPr>
        <p:spPr>
          <a:xfrm>
            <a:off x="0" y="2152649"/>
            <a:ext cx="9144000" cy="1905000"/>
          </a:xfrm>
        </p:spPr>
        <p:txBody>
          <a:bodyPr anchor="b">
            <a:normAutofit/>
          </a:bodyPr>
          <a:lstStyle>
            <a:lvl1pPr algn="ctr">
              <a:lnSpc>
                <a:spcPct val="120000"/>
              </a:lnSpc>
              <a:defRPr sz="54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524000" y="4487863"/>
            <a:ext cx="9144000" cy="436562"/>
          </a:xfrm>
        </p:spPr>
        <p:txBody>
          <a:bodyPr>
            <a:normAutofit/>
          </a:bodyPr>
          <a:lstStyle>
            <a:lvl1pPr marL="0" indent="0" algn="ctr">
              <a:buNone/>
              <a:defRPr sz="2000">
                <a:solidFill>
                  <a:schemeClr val="tx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smtClean="0"/>
              <a:t> -</a:t>
            </a:r>
            <a:fld id="{7DB7D154-6577-432F-8144-43C687260925}" type="slidenum">
              <a:rPr lang="en-US" altLang="zh-CN" smtClean="0"/>
            </a:fld>
            <a:r>
              <a:rPr lang="en-US" altLang="zh-CN" smtClean="0"/>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smtClean="0"/>
              <a:t> -</a:t>
            </a:r>
            <a:fld id="{5F521C08-B429-4574-BE91-8CD5A8D82BBE}" type="slidenum">
              <a:rPr lang="en-US" altLang="zh-CN" smtClean="0"/>
            </a:fld>
            <a:r>
              <a:rPr lang="en-US" altLang="zh-CN" smtClean="0"/>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smtClean="0"/>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smtClean="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a:solidFill>
                  <a:srgbClr val="2E4E7E"/>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3" y="942764"/>
            <a:ext cx="8331438"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4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smtClean="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smtClean="0"/>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fld>
            <a:r>
              <a:rPr lang="en-US" altLang="zh-CN" sz="140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smtClean="0"/>
              <a:t>单击此处编辑母版标题样式</a:t>
            </a:r>
            <a:endParaRPr lang="zh-CN" altLang="en-US" dirty="0" smtClean="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smtClean="0"/>
              <a:t>单击此处编辑母版文本样式</a:t>
            </a:r>
            <a:endParaRPr lang="zh-CN" altLang="en-US" dirty="0" smtClean="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smtClean="0"/>
              <a:t>第二级</a:t>
            </a:r>
            <a:endParaRPr lang="zh-CN" altLang="en-US" dirty="0" smtClean="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smtClean="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fld>
            <a:r>
              <a:rPr lang="en-US" altLang="zh-CN" sz="1400" smtClean="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microsoft.com/office/2007/relationships/media" Target="../media/media1.avi"/><Relationship Id="rId1" Type="http://schemas.openxmlformats.org/officeDocument/2006/relationships/video" Target="../media/media1.avi"/></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3.xml"/><Relationship Id="rId2" Type="http://schemas.openxmlformats.org/officeDocument/2006/relationships/image" Target="../media/image29.emf"/><Relationship Id="rId1"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3.xml"/><Relationship Id="rId2" Type="http://schemas.openxmlformats.org/officeDocument/2006/relationships/image" Target="../media/image31.emf"/><Relationship Id="rId1"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3.xml"/><Relationship Id="rId2" Type="http://schemas.openxmlformats.org/officeDocument/2006/relationships/image" Target="../media/image32.emf"/><Relationship Id="rId1"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4.jpeg"/><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3.xml"/><Relationship Id="rId2" Type="http://schemas.openxmlformats.org/officeDocument/2006/relationships/image" Target="../media/image35.emf"/><Relationship Id="rId1"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3.xml"/><Relationship Id="rId2" Type="http://schemas.openxmlformats.org/officeDocument/2006/relationships/image" Target="../media/image36.emf"/><Relationship Id="rId1" Type="http://schemas.openxmlformats.org/officeDocument/2006/relationships/oleObject" Target="../embeddings/oleObject7.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CPU</a:t>
            </a:r>
            <a:r>
              <a:rPr lang="zh-CN" altLang="en-US" dirty="0" smtClean="0"/>
              <a:t>设计</a:t>
            </a:r>
            <a:endParaRPr lang="zh-CN" altLang="en-US" dirty="0"/>
          </a:p>
        </p:txBody>
      </p:sp>
      <p:sp>
        <p:nvSpPr>
          <p:cNvPr id="3" name="内容占位符 2"/>
          <p:cNvSpPr>
            <a:spLocks noGrp="1"/>
          </p:cNvSpPr>
          <p:nvPr>
            <p:ph idx="1"/>
          </p:nvPr>
        </p:nvSpPr>
        <p:spPr/>
        <p:txBody>
          <a:bodyPr>
            <a:normAutofit/>
          </a:bodyPr>
          <a:lstStyle/>
          <a:p>
            <a:r>
              <a:rPr lang="zh-CN" altLang="zh-CN" dirty="0" smtClean="0"/>
              <a:t>单周期</a:t>
            </a:r>
            <a:r>
              <a:rPr lang="en-US" altLang="zh-CN" dirty="0" smtClean="0"/>
              <a:t> </a:t>
            </a:r>
            <a:r>
              <a:rPr lang="en-US" altLang="zh-CN" dirty="0"/>
              <a:t>MIPS</a:t>
            </a:r>
            <a:r>
              <a:rPr lang="zh-CN" altLang="en-US" dirty="0"/>
              <a:t>处理器的</a:t>
            </a:r>
            <a:r>
              <a:rPr lang="zh-CN" altLang="zh-CN" dirty="0"/>
              <a:t>设计 </a:t>
            </a:r>
            <a:endParaRPr lang="en-US" altLang="zh-CN" dirty="0" smtClean="0"/>
          </a:p>
          <a:p>
            <a:pPr lvl="1"/>
            <a:r>
              <a:rPr lang="zh-CN" altLang="en-US" dirty="0"/>
              <a:t>硬布线控制器</a:t>
            </a:r>
            <a:r>
              <a:rPr lang="zh-CN" altLang="en-US" dirty="0" smtClean="0"/>
              <a:t>设计（</a:t>
            </a:r>
            <a:r>
              <a:rPr lang="en-US" altLang="zh-CN" dirty="0" smtClean="0"/>
              <a:t>8</a:t>
            </a:r>
            <a:r>
              <a:rPr lang="zh-CN" altLang="en-US" dirty="0" smtClean="0"/>
              <a:t>条指令）（</a:t>
            </a:r>
            <a:r>
              <a:rPr lang="en-US" altLang="zh-CN" dirty="0" smtClean="0"/>
              <a:t>24</a:t>
            </a:r>
            <a:r>
              <a:rPr lang="zh-CN" altLang="en-US" dirty="0" smtClean="0"/>
              <a:t>条指令）</a:t>
            </a:r>
            <a:endParaRPr lang="en-US" altLang="zh-CN" dirty="0"/>
          </a:p>
          <a:p>
            <a:r>
              <a:rPr lang="zh-CN" altLang="zh-CN" dirty="0" smtClean="0"/>
              <a:t>多</a:t>
            </a:r>
            <a:r>
              <a:rPr lang="zh-CN" altLang="zh-CN" dirty="0"/>
              <a:t>周期</a:t>
            </a:r>
            <a:r>
              <a:rPr lang="en-US" altLang="zh-CN" dirty="0"/>
              <a:t> MIPS</a:t>
            </a:r>
            <a:r>
              <a:rPr lang="zh-CN" altLang="en-US" dirty="0"/>
              <a:t>处理器的</a:t>
            </a:r>
            <a:r>
              <a:rPr lang="zh-CN" altLang="zh-CN" dirty="0" smtClean="0"/>
              <a:t>设计</a:t>
            </a:r>
            <a:endParaRPr lang="en-US" altLang="zh-CN" dirty="0" smtClean="0"/>
          </a:p>
          <a:p>
            <a:pPr lvl="1"/>
            <a:r>
              <a:rPr lang="zh-CN" altLang="en-US" dirty="0" smtClean="0"/>
              <a:t>微程序控制器</a:t>
            </a:r>
            <a:r>
              <a:rPr lang="zh-CN" altLang="en-US" dirty="0"/>
              <a:t>设计（</a:t>
            </a:r>
            <a:r>
              <a:rPr lang="en-US" altLang="zh-CN" dirty="0"/>
              <a:t>8</a:t>
            </a:r>
            <a:r>
              <a:rPr lang="zh-CN" altLang="en-US" dirty="0"/>
              <a:t>条指令</a:t>
            </a:r>
            <a:r>
              <a:rPr lang="zh-CN" altLang="en-US" dirty="0" smtClean="0"/>
              <a:t>）</a:t>
            </a:r>
            <a:endParaRPr lang="en-US" altLang="zh-CN" dirty="0" smtClean="0"/>
          </a:p>
          <a:p>
            <a:pPr marL="457200" lvl="1" indent="0">
              <a:buNone/>
            </a:pPr>
            <a:endParaRPr lang="en-US" altLang="zh-CN" dirty="0"/>
          </a:p>
          <a:p>
            <a:pPr lvl="1"/>
            <a:endParaRPr lang="zh-CN"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时序发生器状态机</a:t>
            </a:r>
            <a:endParaRPr lang="zh-CN" altLang="en-US" dirty="0"/>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弧形 199"/>
          <p:cNvSpPr/>
          <p:nvPr/>
        </p:nvSpPr>
        <p:spPr>
          <a:xfrm>
            <a:off x="6837990" y="132691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1" name="弧形 200"/>
          <p:cNvSpPr/>
          <p:nvPr/>
        </p:nvSpPr>
        <p:spPr>
          <a:xfrm>
            <a:off x="6837990" y="132691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06994"/>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757951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p:cNvGrpSpPr/>
          <p:nvPr/>
        </p:nvGrpSpPr>
        <p:grpSpPr>
          <a:xfrm>
            <a:off x="6462548" y="794305"/>
            <a:ext cx="5338345" cy="5504761"/>
            <a:chOff x="389449" y="965182"/>
            <a:chExt cx="5338345" cy="5504761"/>
          </a:xfrm>
        </p:grpSpPr>
        <p:grpSp>
          <p:nvGrpSpPr>
            <p:cNvPr id="213" name="组合 212"/>
            <p:cNvGrpSpPr/>
            <p:nvPr/>
          </p:nvGrpSpPr>
          <p:grpSpPr>
            <a:xfrm>
              <a:off x="389449" y="3371340"/>
              <a:ext cx="5338345" cy="814691"/>
              <a:chOff x="389449" y="3389624"/>
              <a:chExt cx="5338345" cy="814691"/>
            </a:xfrm>
          </p:grpSpPr>
          <p:grpSp>
            <p:nvGrpSpPr>
              <p:cNvPr id="249" name="组合 248"/>
              <p:cNvGrpSpPr/>
              <p:nvPr/>
            </p:nvGrpSpPr>
            <p:grpSpPr>
              <a:xfrm>
                <a:off x="389449" y="3389624"/>
                <a:ext cx="806337" cy="810310"/>
                <a:chOff x="4834556" y="1305082"/>
                <a:chExt cx="806337" cy="810310"/>
              </a:xfrm>
            </p:grpSpPr>
            <p:sp>
              <p:nvSpPr>
                <p:cNvPr id="253" name="椭圆 25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4" name="文本框 253"/>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50" name="组合 249"/>
              <p:cNvGrpSpPr/>
              <p:nvPr/>
            </p:nvGrpSpPr>
            <p:grpSpPr>
              <a:xfrm>
                <a:off x="4921457" y="3394005"/>
                <a:ext cx="806337" cy="810310"/>
                <a:chOff x="4997657" y="3422580"/>
                <a:chExt cx="806337" cy="810310"/>
              </a:xfrm>
            </p:grpSpPr>
            <p:sp>
              <p:nvSpPr>
                <p:cNvPr id="251" name="椭圆 25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2" name="文本框 251"/>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grpSp>
          <p:nvGrpSpPr>
            <p:cNvPr id="243" name="组合 242"/>
            <p:cNvGrpSpPr/>
            <p:nvPr/>
          </p:nvGrpSpPr>
          <p:grpSpPr>
            <a:xfrm rot="1800000">
              <a:off x="687607" y="2256620"/>
              <a:ext cx="806337" cy="810310"/>
              <a:chOff x="4834556" y="1305082"/>
              <a:chExt cx="806337" cy="810310"/>
            </a:xfrm>
          </p:grpSpPr>
          <p:sp>
            <p:nvSpPr>
              <p:cNvPr id="247" name="椭圆 24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8" name="文本框 247"/>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5" name="组合 214"/>
            <p:cNvGrpSpPr/>
            <p:nvPr/>
          </p:nvGrpSpPr>
          <p:grpSpPr>
            <a:xfrm rot="3600000">
              <a:off x="375658" y="3393425"/>
              <a:ext cx="5338345" cy="814691"/>
              <a:chOff x="389449" y="3389624"/>
              <a:chExt cx="5338345" cy="814691"/>
            </a:xfrm>
          </p:grpSpPr>
          <p:grpSp>
            <p:nvGrpSpPr>
              <p:cNvPr id="237" name="组合 236"/>
              <p:cNvGrpSpPr/>
              <p:nvPr/>
            </p:nvGrpSpPr>
            <p:grpSpPr>
              <a:xfrm>
                <a:off x="389449" y="3389624"/>
                <a:ext cx="806337" cy="810310"/>
                <a:chOff x="4834556" y="1305082"/>
                <a:chExt cx="806337" cy="810310"/>
              </a:xfrm>
            </p:grpSpPr>
            <p:sp>
              <p:nvSpPr>
                <p:cNvPr id="241" name="椭圆 24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2" name="文本框 241"/>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38" name="组合 237"/>
              <p:cNvGrpSpPr/>
              <p:nvPr/>
            </p:nvGrpSpPr>
            <p:grpSpPr>
              <a:xfrm>
                <a:off x="4921457" y="3394005"/>
                <a:ext cx="806337" cy="810310"/>
                <a:chOff x="4997657" y="3422580"/>
                <a:chExt cx="806337" cy="810310"/>
              </a:xfrm>
            </p:grpSpPr>
            <p:sp>
              <p:nvSpPr>
                <p:cNvPr id="239" name="椭圆 23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0" name="文本框 23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grpSp>
          <p:nvGrpSpPr>
            <p:cNvPr id="216" name="组合 215"/>
            <p:cNvGrpSpPr/>
            <p:nvPr/>
          </p:nvGrpSpPr>
          <p:grpSpPr>
            <a:xfrm rot="5400000">
              <a:off x="26820" y="2719162"/>
              <a:ext cx="5050984" cy="1827309"/>
              <a:chOff x="389449" y="3389624"/>
              <a:chExt cx="5050984" cy="1827309"/>
            </a:xfrm>
          </p:grpSpPr>
          <p:grpSp>
            <p:nvGrpSpPr>
              <p:cNvPr id="231" name="组合 230"/>
              <p:cNvGrpSpPr/>
              <p:nvPr/>
            </p:nvGrpSpPr>
            <p:grpSpPr>
              <a:xfrm>
                <a:off x="389449" y="3389624"/>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32" name="组合 231"/>
              <p:cNvGrpSpPr/>
              <p:nvPr/>
            </p:nvGrpSpPr>
            <p:grpSpPr>
              <a:xfrm>
                <a:off x="4634096" y="4406623"/>
                <a:ext cx="806337" cy="810310"/>
                <a:chOff x="4710296" y="4435198"/>
                <a:chExt cx="806337" cy="810310"/>
              </a:xfrm>
            </p:grpSpPr>
            <p:sp>
              <p:nvSpPr>
                <p:cNvPr id="233" name="椭圆 232"/>
                <p:cNvSpPr/>
                <p:nvPr/>
              </p:nvSpPr>
              <p:spPr>
                <a:xfrm>
                  <a:off x="4710296" y="443519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4" name="文本框 233"/>
                <p:cNvSpPr txBox="1"/>
                <p:nvPr/>
              </p:nvSpPr>
              <p:spPr>
                <a:xfrm rot="16200000">
                  <a:off x="4816461" y="45777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grpSp>
          <p:nvGrpSpPr>
            <p:cNvPr id="217" name="组合 216"/>
            <p:cNvGrpSpPr/>
            <p:nvPr/>
          </p:nvGrpSpPr>
          <p:grpSpPr>
            <a:xfrm rot="72000000">
              <a:off x="801180" y="2183534"/>
              <a:ext cx="4290259" cy="1853555"/>
              <a:chOff x="389449" y="3310544"/>
              <a:chExt cx="4290259" cy="1853555"/>
            </a:xfrm>
          </p:grpSpPr>
          <p:grpSp>
            <p:nvGrpSpPr>
              <p:cNvPr id="225" name="组合 224"/>
              <p:cNvGrpSpPr/>
              <p:nvPr/>
            </p:nvGrpSpPr>
            <p:grpSpPr>
              <a:xfrm>
                <a:off x="389449" y="3389624"/>
                <a:ext cx="806337" cy="810310"/>
                <a:chOff x="4834556" y="1305082"/>
                <a:chExt cx="806337" cy="810310"/>
              </a:xfrm>
            </p:grpSpPr>
            <p:sp>
              <p:nvSpPr>
                <p:cNvPr id="229" name="椭圆 228"/>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0" name="文本框 229"/>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28" name="文本框 227"/>
              <p:cNvSpPr txBox="1"/>
              <p:nvPr/>
            </p:nvSpPr>
            <p:spPr>
              <a:xfrm rot="14400000">
                <a:off x="3729526" y="4213916"/>
                <a:ext cx="1592588" cy="307777"/>
              </a:xfrm>
              <a:prstGeom prst="rect">
                <a:avLst/>
              </a:prstGeom>
              <a:noFill/>
            </p:spPr>
            <p:txBody>
              <a:bodyPr wrap="square" lIns="0" tIns="0" rIns="0" bIns="0" rtlCol="0">
                <a:spAutoFit/>
              </a:bodyPr>
              <a:lstStyle/>
              <a:p>
                <a:pPr algn="ctr" defTabSz="914400"/>
                <a:r>
                  <a:rPr lang="en-US" altLang="zh-CN"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文本框 151"/>
              <p:cNvSpPr txBox="1"/>
              <p:nvPr/>
            </p:nvSpPr>
            <p:spPr>
              <a:xfrm rot="14400000">
                <a:off x="2253741" y="3753005"/>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t>add/addi</a:t>
                </a:r>
                <a:endParaRPr lang="en-US" altLang="zh-CN"/>
              </a:p>
            </p:txBody>
          </p:sp>
        </p:grpSp>
        <p:grpSp>
          <p:nvGrpSpPr>
            <p:cNvPr id="219" name="组合 218"/>
            <p:cNvGrpSpPr/>
            <p:nvPr/>
          </p:nvGrpSpPr>
          <p:grpSpPr>
            <a:xfrm rot="9000000">
              <a:off x="4620058" y="2261518"/>
              <a:ext cx="806337" cy="810310"/>
              <a:chOff x="4834556" y="1305082"/>
              <a:chExt cx="806337" cy="810310"/>
            </a:xfrm>
          </p:grpSpPr>
          <p:sp>
            <p:nvSpPr>
              <p:cNvPr id="223" name="椭圆 222"/>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4" name="文本框 22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40" name="矩形 139"/>
          <p:cNvSpPr/>
          <p:nvPr/>
        </p:nvSpPr>
        <p:spPr>
          <a:xfrm>
            <a:off x="7221567" y="362572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sp>
        <p:nvSpPr>
          <p:cNvPr id="143" name="矩形 142"/>
          <p:cNvSpPr/>
          <p:nvPr/>
        </p:nvSpPr>
        <p:spPr>
          <a:xfrm>
            <a:off x="8340842" y="489807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44" name="矩形 143"/>
          <p:cNvSpPr/>
          <p:nvPr/>
        </p:nvSpPr>
        <p:spPr>
          <a:xfrm>
            <a:off x="9719634" y="48994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46" name="矩形 145"/>
          <p:cNvSpPr/>
          <p:nvPr/>
        </p:nvSpPr>
        <p:spPr>
          <a:xfrm>
            <a:off x="10567439" y="362908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sp>
        <p:nvSpPr>
          <p:cNvPr id="147" name="矩形 146"/>
          <p:cNvSpPr/>
          <p:nvPr/>
        </p:nvSpPr>
        <p:spPr>
          <a:xfrm>
            <a:off x="10262614" y="257117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148" name="矩形 147"/>
          <p:cNvSpPr/>
          <p:nvPr/>
        </p:nvSpPr>
        <p:spPr>
          <a:xfrm>
            <a:off x="9685228" y="203827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cxnSp>
        <p:nvCxnSpPr>
          <p:cNvPr id="9" name="直接箭头连接符 8"/>
          <p:cNvCxnSpPr/>
          <p:nvPr/>
        </p:nvCxnSpPr>
        <p:spPr>
          <a:xfrm flipH="1">
            <a:off x="7268885" y="360561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34" name="TextBox 24"/>
          <p:cNvSpPr txBox="1"/>
          <p:nvPr/>
        </p:nvSpPr>
        <p:spPr>
          <a:xfrm>
            <a:off x="1758192" y="3284514"/>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定长指令周期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35" name="弧形 134"/>
          <p:cNvSpPr/>
          <p:nvPr/>
        </p:nvSpPr>
        <p:spPr>
          <a:xfrm>
            <a:off x="1130864" y="1362510"/>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弧形 135"/>
          <p:cNvSpPr/>
          <p:nvPr/>
        </p:nvSpPr>
        <p:spPr>
          <a:xfrm>
            <a:off x="1130864" y="1362510"/>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7" name="弧形 136"/>
          <p:cNvSpPr/>
          <p:nvPr/>
        </p:nvSpPr>
        <p:spPr>
          <a:xfrm>
            <a:off x="1130864" y="1362510"/>
            <a:ext cx="4568842" cy="4568842"/>
          </a:xfrm>
          <a:prstGeom prst="arc">
            <a:avLst>
              <a:gd name="adj1" fmla="val 13106994"/>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弧形 140"/>
          <p:cNvSpPr/>
          <p:nvPr/>
        </p:nvSpPr>
        <p:spPr>
          <a:xfrm>
            <a:off x="1130864" y="1362510"/>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2" name="弧形 141"/>
          <p:cNvSpPr/>
          <p:nvPr/>
        </p:nvSpPr>
        <p:spPr>
          <a:xfrm>
            <a:off x="1130864" y="1362510"/>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5" name="弧形 144"/>
          <p:cNvSpPr/>
          <p:nvPr/>
        </p:nvSpPr>
        <p:spPr>
          <a:xfrm>
            <a:off x="1130864" y="1362510"/>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9" name="弧形 148"/>
          <p:cNvSpPr/>
          <p:nvPr/>
        </p:nvSpPr>
        <p:spPr>
          <a:xfrm>
            <a:off x="1130864" y="1362510"/>
            <a:ext cx="4568842" cy="4568842"/>
          </a:xfrm>
          <a:prstGeom prst="arc">
            <a:avLst>
              <a:gd name="adj1" fmla="val 5930410"/>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弧形 149"/>
          <p:cNvSpPr/>
          <p:nvPr/>
        </p:nvSpPr>
        <p:spPr>
          <a:xfrm>
            <a:off x="1130864" y="1362510"/>
            <a:ext cx="4568842" cy="4568842"/>
          </a:xfrm>
          <a:prstGeom prst="arc">
            <a:avLst>
              <a:gd name="adj1" fmla="val 4120277"/>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1" name="弧形 150"/>
          <p:cNvSpPr/>
          <p:nvPr/>
        </p:nvSpPr>
        <p:spPr>
          <a:xfrm>
            <a:off x="1130864" y="1362510"/>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9" name="弧形 158"/>
          <p:cNvSpPr/>
          <p:nvPr/>
        </p:nvSpPr>
        <p:spPr>
          <a:xfrm>
            <a:off x="1130864" y="1362510"/>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0" name="弧形 159"/>
          <p:cNvSpPr/>
          <p:nvPr/>
        </p:nvSpPr>
        <p:spPr>
          <a:xfrm>
            <a:off x="1130864" y="1362510"/>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1" name="组合 160"/>
          <p:cNvGrpSpPr/>
          <p:nvPr/>
        </p:nvGrpSpPr>
        <p:grpSpPr>
          <a:xfrm>
            <a:off x="3021630" y="972042"/>
            <a:ext cx="810310" cy="1257998"/>
            <a:chOff x="8728756" y="936447"/>
            <a:chExt cx="810310" cy="1257998"/>
          </a:xfrm>
        </p:grpSpPr>
        <p:grpSp>
          <p:nvGrpSpPr>
            <p:cNvPr id="162" name="组合 161"/>
            <p:cNvGrpSpPr/>
            <p:nvPr/>
          </p:nvGrpSpPr>
          <p:grpSpPr>
            <a:xfrm rot="5400000">
              <a:off x="8730742" y="934461"/>
              <a:ext cx="806337" cy="810310"/>
              <a:chOff x="4834556" y="1305082"/>
              <a:chExt cx="806337" cy="810310"/>
            </a:xfrm>
          </p:grpSpPr>
          <p:sp>
            <p:nvSpPr>
              <p:cNvPr id="164" name="椭圆 163"/>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5" name="文本框 164"/>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63" name="矩形 16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166" name="组合 165"/>
          <p:cNvGrpSpPr/>
          <p:nvPr/>
        </p:nvGrpSpPr>
        <p:grpSpPr>
          <a:xfrm>
            <a:off x="1874544" y="1298807"/>
            <a:ext cx="928406" cy="1183786"/>
            <a:chOff x="7581670" y="1263212"/>
            <a:chExt cx="928406" cy="1183786"/>
          </a:xfrm>
        </p:grpSpPr>
        <p:grpSp>
          <p:nvGrpSpPr>
            <p:cNvPr id="167" name="组合 166"/>
            <p:cNvGrpSpPr/>
            <p:nvPr/>
          </p:nvGrpSpPr>
          <p:grpSpPr>
            <a:xfrm rot="3600000">
              <a:off x="7583656" y="1261226"/>
              <a:ext cx="806337" cy="810310"/>
              <a:chOff x="4834556" y="1305082"/>
              <a:chExt cx="806337" cy="810310"/>
            </a:xfrm>
          </p:grpSpPr>
          <p:sp>
            <p:nvSpPr>
              <p:cNvPr id="169" name="椭圆 16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0" name="文本框 16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68" name="矩形 16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171" name="组合 170"/>
          <p:cNvGrpSpPr/>
          <p:nvPr/>
        </p:nvGrpSpPr>
        <p:grpSpPr>
          <a:xfrm>
            <a:off x="1053579" y="2121338"/>
            <a:ext cx="1184044" cy="900462"/>
            <a:chOff x="6760705" y="2085743"/>
            <a:chExt cx="1184044" cy="900462"/>
          </a:xfrm>
        </p:grpSpPr>
        <p:grpSp>
          <p:nvGrpSpPr>
            <p:cNvPr id="172" name="组合 171"/>
            <p:cNvGrpSpPr/>
            <p:nvPr/>
          </p:nvGrpSpPr>
          <p:grpSpPr>
            <a:xfrm rot="1800000">
              <a:off x="6760705" y="2085743"/>
              <a:ext cx="806337" cy="810310"/>
              <a:chOff x="4834556" y="1305082"/>
              <a:chExt cx="806337" cy="810310"/>
            </a:xfrm>
          </p:grpSpPr>
          <p:sp>
            <p:nvSpPr>
              <p:cNvPr id="174" name="椭圆 173"/>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5" name="文本框 174"/>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73" name="矩形 172"/>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76" name="组合 175"/>
          <p:cNvGrpSpPr/>
          <p:nvPr/>
        </p:nvGrpSpPr>
        <p:grpSpPr>
          <a:xfrm>
            <a:off x="755422" y="3236058"/>
            <a:ext cx="1297094" cy="810310"/>
            <a:chOff x="6462548" y="3200463"/>
            <a:chExt cx="1297094" cy="810310"/>
          </a:xfrm>
        </p:grpSpPr>
        <p:grpSp>
          <p:nvGrpSpPr>
            <p:cNvPr id="177" name="组合 176"/>
            <p:cNvGrpSpPr/>
            <p:nvPr/>
          </p:nvGrpSpPr>
          <p:grpSpPr>
            <a:xfrm>
              <a:off x="6462548" y="3200463"/>
              <a:ext cx="806337" cy="810310"/>
              <a:chOff x="4834556" y="1305082"/>
              <a:chExt cx="806337" cy="810310"/>
            </a:xfrm>
          </p:grpSpPr>
          <p:sp>
            <p:nvSpPr>
              <p:cNvPr id="179" name="椭圆 17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0" name="文本框 179"/>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78" name="矩形 177"/>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81" name="组合 180"/>
          <p:cNvGrpSpPr/>
          <p:nvPr/>
        </p:nvGrpSpPr>
        <p:grpSpPr>
          <a:xfrm>
            <a:off x="1059007" y="4315085"/>
            <a:ext cx="1202573" cy="883671"/>
            <a:chOff x="6766133" y="4279490"/>
            <a:chExt cx="1202573" cy="883671"/>
          </a:xfrm>
        </p:grpSpPr>
        <p:grpSp>
          <p:nvGrpSpPr>
            <p:cNvPr id="182" name="组合 181"/>
            <p:cNvGrpSpPr/>
            <p:nvPr/>
          </p:nvGrpSpPr>
          <p:grpSpPr>
            <a:xfrm rot="9000000">
              <a:off x="6766133" y="4352851"/>
              <a:ext cx="806337" cy="810310"/>
              <a:chOff x="4997657" y="3422580"/>
              <a:chExt cx="806337" cy="810310"/>
            </a:xfrm>
          </p:grpSpPr>
          <p:sp>
            <p:nvSpPr>
              <p:cNvPr id="184" name="椭圆 183"/>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5" name="文本框 184"/>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83" name="矩形 182"/>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86" name="组合 185"/>
          <p:cNvGrpSpPr/>
          <p:nvPr/>
        </p:nvGrpSpPr>
        <p:grpSpPr>
          <a:xfrm>
            <a:off x="1891563" y="4881787"/>
            <a:ext cx="911969" cy="1131742"/>
            <a:chOff x="7598689" y="4846192"/>
            <a:chExt cx="911969" cy="1131742"/>
          </a:xfrm>
        </p:grpSpPr>
        <p:grpSp>
          <p:nvGrpSpPr>
            <p:cNvPr id="187" name="组合 186"/>
            <p:cNvGrpSpPr/>
            <p:nvPr/>
          </p:nvGrpSpPr>
          <p:grpSpPr>
            <a:xfrm rot="7200000">
              <a:off x="7600675" y="5169611"/>
              <a:ext cx="806337" cy="810310"/>
              <a:chOff x="4997657" y="3422580"/>
              <a:chExt cx="806337" cy="810310"/>
            </a:xfrm>
          </p:grpSpPr>
          <p:sp>
            <p:nvSpPr>
              <p:cNvPr id="189" name="椭圆 18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88" name="矩形 187"/>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91" name="组合 190"/>
          <p:cNvGrpSpPr/>
          <p:nvPr/>
        </p:nvGrpSpPr>
        <p:grpSpPr>
          <a:xfrm>
            <a:off x="3017249" y="5145380"/>
            <a:ext cx="810310" cy="1165007"/>
            <a:chOff x="8724375" y="5109785"/>
            <a:chExt cx="810310" cy="1165007"/>
          </a:xfrm>
        </p:grpSpPr>
        <p:grpSp>
          <p:nvGrpSpPr>
            <p:cNvPr id="192" name="组合 191"/>
            <p:cNvGrpSpPr/>
            <p:nvPr/>
          </p:nvGrpSpPr>
          <p:grpSpPr>
            <a:xfrm rot="5400000">
              <a:off x="8726361" y="5466469"/>
              <a:ext cx="806337" cy="810310"/>
              <a:chOff x="4997657" y="3422580"/>
              <a:chExt cx="806337" cy="810310"/>
            </a:xfrm>
          </p:grpSpPr>
          <p:sp>
            <p:nvSpPr>
              <p:cNvPr id="194" name="椭圆 193"/>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195" name="文本框 194"/>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3" name="矩形 19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96" name="组合 195"/>
          <p:cNvGrpSpPr/>
          <p:nvPr/>
        </p:nvGrpSpPr>
        <p:grpSpPr>
          <a:xfrm>
            <a:off x="4011879" y="4952350"/>
            <a:ext cx="935185" cy="1079819"/>
            <a:chOff x="9719005" y="4916755"/>
            <a:chExt cx="935185" cy="1079819"/>
          </a:xfrm>
        </p:grpSpPr>
        <p:grpSp>
          <p:nvGrpSpPr>
            <p:cNvPr id="197" name="组合 196"/>
            <p:cNvGrpSpPr/>
            <p:nvPr/>
          </p:nvGrpSpPr>
          <p:grpSpPr>
            <a:xfrm rot="3600000">
              <a:off x="9845866" y="5188251"/>
              <a:ext cx="806337" cy="810310"/>
              <a:chOff x="4997657" y="3422580"/>
              <a:chExt cx="806337" cy="810310"/>
            </a:xfrm>
          </p:grpSpPr>
          <p:sp>
            <p:nvSpPr>
              <p:cNvPr id="206" name="椭圆 205"/>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07" name="文本框 206"/>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8" name="矩形 197"/>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10" name="组合 209"/>
          <p:cNvGrpSpPr/>
          <p:nvPr/>
        </p:nvGrpSpPr>
        <p:grpSpPr>
          <a:xfrm>
            <a:off x="4606974" y="4372970"/>
            <a:ext cx="1175586" cy="828477"/>
            <a:chOff x="10314100" y="4337375"/>
            <a:chExt cx="1175586" cy="828477"/>
          </a:xfrm>
        </p:grpSpPr>
        <p:grpSp>
          <p:nvGrpSpPr>
            <p:cNvPr id="214" name="组合 213"/>
            <p:cNvGrpSpPr/>
            <p:nvPr/>
          </p:nvGrpSpPr>
          <p:grpSpPr>
            <a:xfrm rot="1800000">
              <a:off x="10683349" y="4355542"/>
              <a:ext cx="806337" cy="810310"/>
              <a:chOff x="4997657" y="3422580"/>
              <a:chExt cx="806337" cy="810310"/>
            </a:xfrm>
          </p:grpSpPr>
          <p:sp>
            <p:nvSpPr>
              <p:cNvPr id="220" name="椭圆 219"/>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1" name="文本框 220"/>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8" name="矩形 217"/>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222" name="组合 221"/>
          <p:cNvGrpSpPr/>
          <p:nvPr/>
        </p:nvGrpSpPr>
        <p:grpSpPr>
          <a:xfrm>
            <a:off x="4860641" y="3240439"/>
            <a:ext cx="1233126" cy="810310"/>
            <a:chOff x="10567767" y="3204844"/>
            <a:chExt cx="1233126" cy="810310"/>
          </a:xfrm>
        </p:grpSpPr>
        <p:grpSp>
          <p:nvGrpSpPr>
            <p:cNvPr id="226" name="组合 225"/>
            <p:cNvGrpSpPr/>
            <p:nvPr/>
          </p:nvGrpSpPr>
          <p:grpSpPr>
            <a:xfrm>
              <a:off x="10994556" y="3204844"/>
              <a:ext cx="806337" cy="810310"/>
              <a:chOff x="4997657" y="3422580"/>
              <a:chExt cx="806337" cy="810310"/>
            </a:xfrm>
          </p:grpSpPr>
          <p:sp>
            <p:nvSpPr>
              <p:cNvPr id="244" name="椭圆 243"/>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5" name="文本框 244"/>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27" name="矩形 226"/>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46" name="组合 245"/>
          <p:cNvGrpSpPr/>
          <p:nvPr/>
        </p:nvGrpSpPr>
        <p:grpSpPr>
          <a:xfrm>
            <a:off x="4555488" y="2126237"/>
            <a:ext cx="1236880" cy="849862"/>
            <a:chOff x="10262614" y="2090642"/>
            <a:chExt cx="1236880" cy="849862"/>
          </a:xfrm>
        </p:grpSpPr>
        <p:grpSp>
          <p:nvGrpSpPr>
            <p:cNvPr id="255" name="组合 254"/>
            <p:cNvGrpSpPr/>
            <p:nvPr/>
          </p:nvGrpSpPr>
          <p:grpSpPr>
            <a:xfrm rot="9000000">
              <a:off x="10693157" y="2090642"/>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6" name="矩形 255"/>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259" name="组合 258"/>
          <p:cNvGrpSpPr/>
          <p:nvPr/>
        </p:nvGrpSpPr>
        <p:grpSpPr>
          <a:xfrm>
            <a:off x="3978102" y="1284549"/>
            <a:ext cx="993569" cy="1158657"/>
            <a:chOff x="9685228" y="1248954"/>
            <a:chExt cx="993569" cy="1158657"/>
          </a:xfrm>
        </p:grpSpPr>
        <p:grpSp>
          <p:nvGrpSpPr>
            <p:cNvPr id="260" name="组合 259"/>
            <p:cNvGrpSpPr/>
            <p:nvPr/>
          </p:nvGrpSpPr>
          <p:grpSpPr>
            <a:xfrm rot="7200000">
              <a:off x="9870473" y="1246968"/>
              <a:ext cx="806337" cy="810310"/>
              <a:chOff x="4834556" y="1305082"/>
              <a:chExt cx="806337" cy="810310"/>
            </a:xfrm>
          </p:grpSpPr>
          <p:sp>
            <p:nvSpPr>
              <p:cNvPr id="262" name="椭圆 261"/>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tx1"/>
                  </a:solidFill>
                  <a:latin typeface="等线" panose="02010600030101010101" charset="-122"/>
                  <a:ea typeface="等线" panose="02010600030101010101" charset="-122"/>
                </a:endParaRPr>
              </a:p>
            </p:txBody>
          </p:sp>
          <p:sp>
            <p:nvSpPr>
              <p:cNvPr id="263" name="文本框 262"/>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rgbClr val="00B0F0"/>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1" name="矩形 260"/>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264" name="矩形 263"/>
          <p:cNvSpPr/>
          <p:nvPr/>
        </p:nvSpPr>
        <p:spPr>
          <a:xfrm>
            <a:off x="700138" y="1615435"/>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65" name="矩形 264"/>
          <p:cNvSpPr/>
          <p:nvPr/>
        </p:nvSpPr>
        <p:spPr>
          <a:xfrm>
            <a:off x="686283" y="5336690"/>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266" name="矩形 265"/>
          <p:cNvSpPr/>
          <p:nvPr/>
        </p:nvSpPr>
        <p:spPr>
          <a:xfrm>
            <a:off x="5055851" y="165676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267" name="弧形 266"/>
          <p:cNvSpPr/>
          <p:nvPr/>
        </p:nvSpPr>
        <p:spPr>
          <a:xfrm>
            <a:off x="1138122" y="1340739"/>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8" name="TextBox 24"/>
          <p:cNvSpPr txBox="1"/>
          <p:nvPr/>
        </p:nvSpPr>
        <p:spPr>
          <a:xfrm>
            <a:off x="7527032" y="3529142"/>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20087"/>
    </mc:Choice>
    <mc:Fallback>
      <p:transition advTm="200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a:t>
            </a:r>
            <a:r>
              <a:rPr lang="en-US" altLang="zh-CN"/>
              <a:t>2</a:t>
            </a:r>
            <a:r>
              <a:rPr lang="zh-CN" altLang="en-US"/>
              <a:t>关  时序发生器状态机设计</a:t>
            </a:r>
            <a:endParaRPr lang="zh-CN" altLang="en-US" dirty="0"/>
          </a:p>
        </p:txBody>
      </p:sp>
      <p:sp>
        <p:nvSpPr>
          <p:cNvPr id="3" name="内容占位符 2"/>
          <p:cNvSpPr>
            <a:spLocks noGrp="1"/>
          </p:cNvSpPr>
          <p:nvPr>
            <p:ph idx="1"/>
          </p:nvPr>
        </p:nvSpPr>
        <p:spPr>
          <a:xfrm>
            <a:off x="487822" y="942764"/>
            <a:ext cx="11132677" cy="5637024"/>
          </a:xfrm>
        </p:spPr>
        <p:txBody>
          <a:bodyPr>
            <a:normAutofit/>
          </a:bodyPr>
          <a:lstStyle/>
          <a:p>
            <a:r>
              <a:rPr lang="zh-CN" altLang="en-US"/>
              <a:t>填写状态转换表 </a:t>
            </a:r>
            <a:r>
              <a:rPr lang="zh-CN" altLang="en-US" dirty="0"/>
              <a:t>（</a:t>
            </a:r>
            <a:r>
              <a:rPr lang="en-US" altLang="zh-CN" dirty="0"/>
              <a:t>Excel</a:t>
            </a:r>
            <a:r>
              <a:rPr lang="zh-CN" altLang="en-US"/>
              <a:t>表  </a:t>
            </a:r>
            <a:r>
              <a:rPr lang="en-US" altLang="zh-CN" sz="2000" b="0">
                <a:solidFill>
                  <a:schemeClr val="bg2">
                    <a:lumMod val="50000"/>
                  </a:schemeClr>
                </a:solidFill>
              </a:rPr>
              <a:t>1.</a:t>
            </a:r>
            <a:r>
              <a:rPr lang="zh-CN" altLang="en-US" sz="2000" b="0">
                <a:solidFill>
                  <a:schemeClr val="bg2">
                    <a:lumMod val="50000"/>
                  </a:schemeClr>
                </a:solidFill>
              </a:rPr>
              <a:t>单总线</a:t>
            </a:r>
            <a:r>
              <a:rPr lang="en-US" altLang="zh-CN" sz="2000" b="0">
                <a:solidFill>
                  <a:schemeClr val="bg2">
                    <a:lumMod val="50000"/>
                  </a:schemeClr>
                </a:solidFill>
              </a:rPr>
              <a:t>MIPS</a:t>
            </a:r>
            <a:r>
              <a:rPr lang="zh-CN" altLang="en-US" sz="2000" b="0">
                <a:solidFill>
                  <a:schemeClr val="bg2">
                    <a:lumMod val="50000"/>
                  </a:schemeClr>
                </a:solidFill>
              </a:rPr>
              <a:t>三级时序产生器逻辑自动生成</a:t>
            </a:r>
            <a:r>
              <a:rPr lang="en-US" altLang="zh-CN" sz="2000" b="0">
                <a:solidFill>
                  <a:schemeClr val="bg2">
                    <a:lumMod val="50000"/>
                  </a:schemeClr>
                </a:solidFill>
              </a:rPr>
              <a:t>.xlsx</a:t>
            </a:r>
            <a:r>
              <a:rPr lang="zh-CN" altLang="en-US"/>
              <a:t>）</a:t>
            </a:r>
            <a:endParaRPr lang="en-US" altLang="zh-CN" dirty="0"/>
          </a:p>
          <a:p>
            <a:pPr lvl="1"/>
            <a:r>
              <a:rPr lang="zh-CN" altLang="en-US"/>
              <a:t>左侧是现态和译码</a:t>
            </a:r>
            <a:r>
              <a:rPr lang="zh-CN" altLang="en-US" dirty="0"/>
              <a:t>信号，</a:t>
            </a:r>
            <a:r>
              <a:rPr lang="zh-CN" altLang="en-US"/>
              <a:t>右侧是次态（</a:t>
            </a:r>
            <a:r>
              <a:rPr lang="zh-CN" altLang="en-US" b="1"/>
              <a:t>状态只需填写</a:t>
            </a:r>
            <a:r>
              <a:rPr lang="en-US" altLang="zh-CN" b="1"/>
              <a:t>10</a:t>
            </a:r>
            <a:r>
              <a:rPr lang="zh-CN" altLang="en-US" b="1"/>
              <a:t>进制</a:t>
            </a:r>
            <a:r>
              <a:rPr lang="zh-CN" altLang="en-US"/>
              <a:t>），次态逻辑</a:t>
            </a:r>
            <a:r>
              <a:rPr lang="zh-CN" altLang="en-US" dirty="0"/>
              <a:t>会</a:t>
            </a:r>
            <a:r>
              <a:rPr lang="zh-CN" altLang="en-US"/>
              <a:t>自动生成</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dirty="0"/>
          </a:p>
          <a:p>
            <a:r>
              <a:rPr lang="zh-CN" altLang="en-US" dirty="0"/>
              <a:t>自动</a:t>
            </a:r>
            <a:r>
              <a:rPr lang="zh-CN" altLang="en-US"/>
              <a:t>生成  </a:t>
            </a:r>
            <a:r>
              <a:rPr lang="zh-CN" altLang="en-US">
                <a:solidFill>
                  <a:srgbClr val="0070C0"/>
                </a:solidFill>
              </a:rPr>
              <a:t>时序发生器状态机</a:t>
            </a:r>
            <a:r>
              <a:rPr lang="zh-CN" altLang="en-US"/>
              <a:t>  </a:t>
            </a:r>
            <a:r>
              <a:rPr lang="zh-CN" altLang="en-US" dirty="0"/>
              <a:t>子电路  </a:t>
            </a:r>
            <a:endParaRPr lang="en-US" altLang="zh-CN" dirty="0"/>
          </a:p>
          <a:p>
            <a:pPr lvl="1"/>
            <a:r>
              <a:rPr lang="en-US" altLang="zh-CN" dirty="0" err="1"/>
              <a:t>Logisim</a:t>
            </a:r>
            <a:r>
              <a:rPr lang="zh-CN" altLang="en-US" dirty="0"/>
              <a:t>的分析电路功能 </a:t>
            </a:r>
            <a:r>
              <a:rPr lang="en-US" altLang="zh-CN" dirty="0"/>
              <a:t>Project </a:t>
            </a:r>
            <a:r>
              <a:rPr lang="en-US" altLang="zh-CN" dirty="0">
                <a:sym typeface="Wingdings" panose="05000000000000000000" pitchFamily="2" charset="2"/>
              </a:rPr>
              <a:t> Analyze Circuit   </a:t>
            </a:r>
            <a:endParaRPr lang="en-US" altLang="zh-CN" dirty="0"/>
          </a:p>
          <a:p>
            <a:pPr lvl="1"/>
            <a:endParaRPr lang="en-US" altLang="zh-CN" dirty="0"/>
          </a:p>
        </p:txBody>
      </p:sp>
      <p:pic>
        <p:nvPicPr>
          <p:cNvPr id="9" name="图片 8"/>
          <p:cNvPicPr>
            <a:picLocks noChangeAspect="1"/>
          </p:cNvPicPr>
          <p:nvPr/>
        </p:nvPicPr>
        <p:blipFill>
          <a:blip r:embed="rId1"/>
          <a:stretch>
            <a:fillRect/>
          </a:stretch>
        </p:blipFill>
        <p:spPr>
          <a:xfrm>
            <a:off x="1580970" y="1955843"/>
            <a:ext cx="8946379" cy="3306635"/>
          </a:xfrm>
          <a:prstGeom prst="rect">
            <a:avLst/>
          </a:prstGeom>
          <a:ln w="19050">
            <a:solidFill>
              <a:srgbClr val="00B0F0"/>
            </a:solidFill>
          </a:ln>
          <a:effectLst>
            <a:outerShdw blurRad="50800" dist="38100" dir="5400000" algn="t" rotWithShape="0">
              <a:prstClr val="black">
                <a:alpha val="40000"/>
              </a:prstClr>
            </a:outerShdw>
          </a:effectLst>
        </p:spPr>
      </p:pic>
      <p:pic>
        <p:nvPicPr>
          <p:cNvPr id="17" name="图片 16"/>
          <p:cNvPicPr>
            <a:picLocks noChangeAspect="1"/>
          </p:cNvPicPr>
          <p:nvPr/>
        </p:nvPicPr>
        <p:blipFill>
          <a:blip r:embed="rId2"/>
          <a:stretch>
            <a:fillRect/>
          </a:stretch>
        </p:blipFill>
        <p:spPr>
          <a:xfrm>
            <a:off x="1580969" y="1942448"/>
            <a:ext cx="8946379" cy="3333424"/>
          </a:xfrm>
          <a:prstGeom prst="rect">
            <a:avLst/>
          </a:prstGeom>
          <a:ln w="19050">
            <a:solidFill>
              <a:srgbClr val="00B0F0"/>
            </a:solidFill>
          </a:ln>
          <a:effectLst>
            <a:outerShdw blurRad="50800" dist="38100" dir="5400000" algn="t" rotWithShape="0">
              <a:prstClr val="black">
                <a:alpha val="40000"/>
              </a:prstClr>
            </a:outerShdw>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p14:dur="0" advTm="94721"/>
    </mc:Choice>
    <mc:Fallback>
      <p:transition advTm="947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a:t>
            </a:r>
            <a:r>
              <a:rPr lang="en-US" altLang="zh-CN"/>
              <a:t>3</a:t>
            </a:r>
            <a:r>
              <a:rPr lang="zh-CN" altLang="en-US"/>
              <a:t>关  时序发生器组合逻辑（输出函数）设计</a:t>
            </a:r>
            <a:endParaRPr lang="zh-CN" altLang="en-US" dirty="0"/>
          </a:p>
        </p:txBody>
      </p:sp>
      <p:sp>
        <p:nvSpPr>
          <p:cNvPr id="3" name="内容占位符 2"/>
          <p:cNvSpPr>
            <a:spLocks noGrp="1"/>
          </p:cNvSpPr>
          <p:nvPr>
            <p:ph idx="1"/>
          </p:nvPr>
        </p:nvSpPr>
        <p:spPr>
          <a:xfrm>
            <a:off x="487822" y="1098880"/>
            <a:ext cx="12295777" cy="6225959"/>
          </a:xfrm>
        </p:spPr>
        <p:txBody>
          <a:bodyPr>
            <a:normAutofit/>
          </a:bodyPr>
          <a:lstStyle/>
          <a:p>
            <a:r>
              <a:rPr lang="zh-CN" altLang="en-US"/>
              <a:t>填写输出函数真值表 </a:t>
            </a:r>
            <a:r>
              <a:rPr lang="zh-CN" altLang="en-US" dirty="0"/>
              <a:t>（</a:t>
            </a:r>
            <a:r>
              <a:rPr lang="en-US" altLang="zh-CN" dirty="0"/>
              <a:t>Excel</a:t>
            </a:r>
            <a:r>
              <a:rPr lang="zh-CN" altLang="en-US"/>
              <a:t>表  </a:t>
            </a:r>
            <a:r>
              <a:rPr lang="en-US" altLang="zh-CN" sz="2000" b="0">
                <a:solidFill>
                  <a:schemeClr val="bg2">
                    <a:lumMod val="50000"/>
                  </a:schemeClr>
                </a:solidFill>
              </a:rPr>
              <a:t>1.</a:t>
            </a:r>
            <a:r>
              <a:rPr lang="zh-CN" altLang="en-US" sz="2000" b="0">
                <a:solidFill>
                  <a:schemeClr val="bg2">
                    <a:lumMod val="50000"/>
                  </a:schemeClr>
                </a:solidFill>
              </a:rPr>
              <a:t>单总线</a:t>
            </a:r>
            <a:r>
              <a:rPr lang="en-US" altLang="zh-CN" sz="2000" b="0">
                <a:solidFill>
                  <a:schemeClr val="bg2">
                    <a:lumMod val="50000"/>
                  </a:schemeClr>
                </a:solidFill>
              </a:rPr>
              <a:t>MIPS</a:t>
            </a:r>
            <a:r>
              <a:rPr lang="zh-CN" altLang="en-US" sz="2000" b="0">
                <a:solidFill>
                  <a:schemeClr val="bg2">
                    <a:lumMod val="50000"/>
                  </a:schemeClr>
                </a:solidFill>
              </a:rPr>
              <a:t>三级时序产生器逻辑自动生成</a:t>
            </a:r>
            <a:r>
              <a:rPr lang="en-US" altLang="zh-CN" sz="2000" b="0">
                <a:solidFill>
                  <a:schemeClr val="bg2">
                    <a:lumMod val="50000"/>
                  </a:schemeClr>
                </a:solidFill>
              </a:rPr>
              <a:t>.xlsx</a:t>
            </a:r>
            <a:r>
              <a:rPr lang="zh-CN" altLang="en-US"/>
              <a:t>）</a:t>
            </a:r>
            <a:endParaRPr lang="en-US" altLang="zh-CN" dirty="0"/>
          </a:p>
          <a:p>
            <a:pPr lvl="1"/>
            <a:r>
              <a:rPr lang="zh-CN" altLang="en-US"/>
              <a:t>左侧是现态，右侧状态周期电位，节拍电位输出， （</a:t>
            </a:r>
            <a:r>
              <a:rPr lang="zh-CN" altLang="en-US" b="1"/>
              <a:t>状态只需填写</a:t>
            </a:r>
            <a:r>
              <a:rPr lang="en-US" altLang="zh-CN" b="1"/>
              <a:t>10</a:t>
            </a:r>
            <a:r>
              <a:rPr lang="zh-CN" altLang="en-US" b="1"/>
              <a:t>进制</a:t>
            </a:r>
            <a:r>
              <a:rPr lang="zh-CN" altLang="en-US"/>
              <a:t>）</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dirty="0"/>
          </a:p>
          <a:p>
            <a:r>
              <a:rPr lang="zh-CN" altLang="en-US" dirty="0"/>
              <a:t>自动</a:t>
            </a:r>
            <a:r>
              <a:rPr lang="zh-CN" altLang="en-US"/>
              <a:t>生成  </a:t>
            </a:r>
            <a:r>
              <a:rPr lang="zh-CN" altLang="en-US">
                <a:solidFill>
                  <a:srgbClr val="0070C0"/>
                </a:solidFill>
              </a:rPr>
              <a:t>时序发生器输出函数</a:t>
            </a:r>
            <a:r>
              <a:rPr lang="zh-CN" altLang="en-US"/>
              <a:t>  </a:t>
            </a:r>
            <a:r>
              <a:rPr lang="zh-CN" altLang="en-US" dirty="0"/>
              <a:t>子电路  </a:t>
            </a:r>
            <a:endParaRPr lang="en-US" altLang="zh-CN" dirty="0"/>
          </a:p>
          <a:p>
            <a:pPr lvl="1"/>
            <a:r>
              <a:rPr lang="en-US" altLang="zh-CN" dirty="0" err="1"/>
              <a:t>Logisim</a:t>
            </a:r>
            <a:r>
              <a:rPr lang="zh-CN" altLang="en-US" dirty="0"/>
              <a:t>的分析电路功能 </a:t>
            </a:r>
            <a:r>
              <a:rPr lang="en-US" altLang="zh-CN" dirty="0"/>
              <a:t>Project </a:t>
            </a:r>
            <a:r>
              <a:rPr lang="en-US" altLang="zh-CN" dirty="0">
                <a:sym typeface="Wingdings" panose="05000000000000000000" pitchFamily="2" charset="2"/>
              </a:rPr>
              <a:t> Analyze Circuit   </a:t>
            </a:r>
            <a:endParaRPr lang="en-US" altLang="zh-CN" dirty="0"/>
          </a:p>
          <a:p>
            <a:pPr lvl="1"/>
            <a:endParaRPr lang="en-US" altLang="zh-CN" dirty="0"/>
          </a:p>
        </p:txBody>
      </p:sp>
      <p:pic>
        <p:nvPicPr>
          <p:cNvPr id="4" name="图片 3"/>
          <p:cNvPicPr>
            <a:picLocks noChangeAspect="1"/>
          </p:cNvPicPr>
          <p:nvPr/>
        </p:nvPicPr>
        <p:blipFill rotWithShape="1">
          <a:blip r:embed="rId1"/>
          <a:srcRect l="-125" t="-125" r="7860" b="10313"/>
          <a:stretch>
            <a:fillRect/>
          </a:stretch>
        </p:blipFill>
        <p:spPr>
          <a:xfrm>
            <a:off x="1681330" y="2129883"/>
            <a:ext cx="9116796" cy="3325062"/>
          </a:xfrm>
          <a:prstGeom prst="rect">
            <a:avLst/>
          </a:prstGeom>
          <a:ln w="19050">
            <a:solidFill>
              <a:srgbClr val="00B0F0"/>
            </a:solidFill>
          </a:ln>
          <a:effectLst>
            <a:outerShdw blurRad="50800" dist="38100" dir="5400000" algn="t" rotWithShape="0">
              <a:prstClr val="black">
                <a:alpha val="40000"/>
              </a:prstClr>
            </a:outerShdw>
          </a:effectLst>
        </p:spPr>
      </p:pic>
      <p:pic>
        <p:nvPicPr>
          <p:cNvPr id="19" name="图片 18"/>
          <p:cNvPicPr>
            <a:picLocks noChangeAspect="1"/>
          </p:cNvPicPr>
          <p:nvPr/>
        </p:nvPicPr>
        <p:blipFill rotWithShape="1">
          <a:blip r:embed="rId2"/>
          <a:srcRect r="13065"/>
          <a:stretch>
            <a:fillRect/>
          </a:stretch>
        </p:blipFill>
        <p:spPr>
          <a:xfrm>
            <a:off x="1681329" y="2129883"/>
            <a:ext cx="9174902" cy="3325062"/>
          </a:xfrm>
          <a:prstGeom prst="rect">
            <a:avLst/>
          </a:prstGeom>
          <a:ln w="19050">
            <a:solidFill>
              <a:srgbClr val="00B0F0"/>
            </a:solidFill>
          </a:ln>
          <a:effectLst>
            <a:outerShdw blurRad="50800" dist="38100" dir="5400000" algn="t" rotWithShape="0">
              <a:prstClr val="black">
                <a:alpha val="40000"/>
              </a:prstClr>
            </a:outerShdw>
          </a:effectLst>
        </p:spPr>
      </p:pic>
    </p:spTree>
    <p:custDataLst>
      <p:tags r:id="rId3"/>
    </p:custDataLst>
  </p:cSld>
  <p:clrMapOvr>
    <a:masterClrMapping/>
  </p:clrMapOvr>
  <mc:AlternateContent xmlns:mc="http://schemas.openxmlformats.org/markup-compatibility/2006">
    <mc:Choice xmlns:p14="http://schemas.microsoft.com/office/powerpoint/2010/main" Requires="p14">
      <p:transition p14:dur="0" advTm="50340"/>
    </mc:Choice>
    <mc:Fallback>
      <p:transition advTm="503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7822" y="1098880"/>
            <a:ext cx="12295777" cy="6225959"/>
          </a:xfrm>
        </p:spPr>
        <p:txBody>
          <a:bodyPr>
            <a:normAutofit/>
          </a:bodyPr>
          <a:lstStyle/>
          <a:p>
            <a:r>
              <a:rPr lang="zh-CN" altLang="en-US"/>
              <a:t>填写组合逻辑真值表 </a:t>
            </a:r>
            <a:r>
              <a:rPr lang="zh-CN" altLang="en-US" dirty="0"/>
              <a:t>（</a:t>
            </a:r>
            <a:r>
              <a:rPr lang="en-US" altLang="zh-CN" dirty="0"/>
              <a:t>Excel</a:t>
            </a:r>
            <a:r>
              <a:rPr lang="zh-CN" altLang="en-US"/>
              <a:t>表  </a:t>
            </a:r>
            <a:r>
              <a:rPr lang="en-US" altLang="zh-CN" sz="2000" b="0">
                <a:solidFill>
                  <a:schemeClr val="bg2">
                    <a:lumMod val="50000"/>
                  </a:schemeClr>
                </a:solidFill>
              </a:rPr>
              <a:t>2.</a:t>
            </a:r>
            <a:r>
              <a:rPr lang="zh-CN" altLang="en-US" sz="2000" b="0">
                <a:solidFill>
                  <a:schemeClr val="bg2">
                    <a:lumMod val="50000"/>
                  </a:schemeClr>
                </a:solidFill>
              </a:rPr>
              <a:t>单总线</a:t>
            </a:r>
            <a:r>
              <a:rPr lang="en-US" altLang="zh-CN" sz="2000" b="0">
                <a:solidFill>
                  <a:schemeClr val="bg2">
                    <a:lumMod val="50000"/>
                  </a:schemeClr>
                </a:solidFill>
              </a:rPr>
              <a:t>MIPS</a:t>
            </a:r>
            <a:r>
              <a:rPr lang="zh-CN" altLang="en-US" sz="2000" b="0">
                <a:solidFill>
                  <a:schemeClr val="bg2">
                    <a:lumMod val="50000"/>
                  </a:schemeClr>
                </a:solidFill>
              </a:rPr>
              <a:t>三级时序控制器控制信号逻辑自动生成</a:t>
            </a:r>
            <a:r>
              <a:rPr lang="en-US" altLang="zh-CN" sz="2000" b="0">
                <a:solidFill>
                  <a:schemeClr val="bg2">
                    <a:lumMod val="50000"/>
                  </a:schemeClr>
                </a:solidFill>
              </a:rPr>
              <a:t>.xlsx</a:t>
            </a:r>
            <a:r>
              <a:rPr lang="zh-CN" altLang="en-US"/>
              <a:t>）</a:t>
            </a:r>
            <a:endParaRPr lang="en-US" altLang="zh-CN" dirty="0"/>
          </a:p>
          <a:p>
            <a:pPr lvl="1"/>
            <a:r>
              <a:rPr lang="zh-CN" altLang="en-US"/>
              <a:t>左侧状态周期、节拍电位，指令译码信号，右侧是控制信号输出</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endParaRPr lang="en-US" altLang="zh-CN" dirty="0"/>
          </a:p>
          <a:p>
            <a:r>
              <a:rPr lang="zh-CN" altLang="en-US" dirty="0"/>
              <a:t>自动</a:t>
            </a:r>
            <a:r>
              <a:rPr lang="zh-CN" altLang="en-US"/>
              <a:t>生成  </a:t>
            </a:r>
            <a:r>
              <a:rPr lang="zh-CN" altLang="en-US">
                <a:solidFill>
                  <a:srgbClr val="0070C0"/>
                </a:solidFill>
              </a:rPr>
              <a:t>◇硬布线控制器组合逻辑单元 </a:t>
            </a:r>
            <a:r>
              <a:rPr lang="zh-CN" altLang="en-US"/>
              <a:t>子</a:t>
            </a:r>
            <a:r>
              <a:rPr lang="zh-CN" altLang="en-US" dirty="0"/>
              <a:t>电路  </a:t>
            </a:r>
            <a:endParaRPr lang="en-US" altLang="zh-CN" dirty="0"/>
          </a:p>
          <a:p>
            <a:pPr lvl="1"/>
            <a:r>
              <a:rPr lang="en-US" altLang="zh-CN" dirty="0" err="1"/>
              <a:t>Logisim</a:t>
            </a:r>
            <a:r>
              <a:rPr lang="zh-CN" altLang="en-US" dirty="0"/>
              <a:t>的分析电路功能 </a:t>
            </a:r>
            <a:r>
              <a:rPr lang="en-US" altLang="zh-CN" dirty="0"/>
              <a:t>Project </a:t>
            </a:r>
            <a:r>
              <a:rPr lang="en-US" altLang="zh-CN" dirty="0">
                <a:sym typeface="Wingdings" panose="05000000000000000000" pitchFamily="2" charset="2"/>
              </a:rPr>
              <a:t> Analyze Circuit   </a:t>
            </a:r>
            <a:endParaRPr lang="en-US" altLang="zh-CN" dirty="0"/>
          </a:p>
          <a:p>
            <a:pPr lvl="1"/>
            <a:endParaRPr lang="en-US" altLang="zh-CN" dirty="0"/>
          </a:p>
        </p:txBody>
      </p:sp>
      <p:pic>
        <p:nvPicPr>
          <p:cNvPr id="10" name="图片 9"/>
          <p:cNvPicPr>
            <a:picLocks noChangeAspect="1"/>
          </p:cNvPicPr>
          <p:nvPr/>
        </p:nvPicPr>
        <p:blipFill>
          <a:blip r:embed="rId1"/>
          <a:stretch>
            <a:fillRect/>
          </a:stretch>
        </p:blipFill>
        <p:spPr>
          <a:xfrm>
            <a:off x="1797443" y="2100856"/>
            <a:ext cx="8319014" cy="3368096"/>
          </a:xfrm>
          <a:prstGeom prst="rect">
            <a:avLst/>
          </a:prstGeom>
          <a:ln w="19050">
            <a:solidFill>
              <a:srgbClr val="00B0F0"/>
            </a:solidFill>
          </a:ln>
          <a:effectLst>
            <a:outerShdw blurRad="50800" dist="38100" dir="5400000" algn="t" rotWithShape="0">
              <a:prstClr val="black">
                <a:alpha val="40000"/>
              </a:prstClr>
            </a:outerShdw>
          </a:effectLst>
        </p:spPr>
      </p:pic>
      <p:sp>
        <p:nvSpPr>
          <p:cNvPr id="2" name="标题 1"/>
          <p:cNvSpPr>
            <a:spLocks noGrp="1"/>
          </p:cNvSpPr>
          <p:nvPr>
            <p:ph type="title"/>
          </p:nvPr>
        </p:nvSpPr>
        <p:spPr/>
        <p:txBody>
          <a:bodyPr>
            <a:normAutofit/>
          </a:bodyPr>
          <a:lstStyle/>
          <a:p>
            <a:r>
              <a:rPr lang="zh-CN" altLang="en-US"/>
              <a:t>第</a:t>
            </a:r>
            <a:r>
              <a:rPr lang="en-US" altLang="zh-CN"/>
              <a:t>4</a:t>
            </a:r>
            <a:r>
              <a:rPr lang="zh-CN" altLang="en-US"/>
              <a:t>关 硬布线控制器组合逻辑单元设计</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advTm="53700"/>
    </mc:Choice>
    <mc:Fallback>
      <p:transition advTm="537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44278" y="1346944"/>
            <a:ext cx="11353883" cy="4468686"/>
          </a:xfrm>
          <a:prstGeom prst="rect">
            <a:avLst/>
          </a:prstGeom>
          <a:ln>
            <a:solidFill>
              <a:schemeClr val="accent1"/>
            </a:solidFill>
          </a:ln>
          <a:effectLst>
            <a:outerShdw blurRad="50800" dist="38100" dir="5400000" algn="t" rotWithShape="0">
              <a:prstClr val="black">
                <a:alpha val="40000"/>
              </a:prstClr>
            </a:outerShdw>
          </a:effectLst>
        </p:spPr>
      </p:pic>
      <p:sp>
        <p:nvSpPr>
          <p:cNvPr id="2" name="标题 1"/>
          <p:cNvSpPr>
            <a:spLocks noGrp="1"/>
          </p:cNvSpPr>
          <p:nvPr>
            <p:ph type="title"/>
          </p:nvPr>
        </p:nvSpPr>
        <p:spPr/>
        <p:txBody>
          <a:bodyPr/>
          <a:lstStyle/>
          <a:p>
            <a:r>
              <a:rPr lang="zh-CN" altLang="en-US"/>
              <a:t>第</a:t>
            </a:r>
            <a:r>
              <a:rPr lang="en-US" altLang="zh-CN"/>
              <a:t>5</a:t>
            </a:r>
            <a:r>
              <a:rPr lang="zh-CN" altLang="en-US"/>
              <a:t>关 硬布线控制器设计</a:t>
            </a:r>
            <a:endParaRPr lang="zh-CN" altLang="en-US"/>
          </a:p>
        </p:txBody>
      </p:sp>
      <p:sp>
        <p:nvSpPr>
          <p:cNvPr id="12" name="文本框 11"/>
          <p:cNvSpPr txBox="1"/>
          <p:nvPr/>
        </p:nvSpPr>
        <p:spPr>
          <a:xfrm>
            <a:off x="4417912" y="3465652"/>
            <a:ext cx="2568332" cy="313932"/>
          </a:xfrm>
          <a:prstGeom prst="rect">
            <a:avLst/>
          </a:prstGeom>
          <a:solidFill>
            <a:schemeClr val="accent6">
              <a:lumMod val="40000"/>
              <a:lumOff val="60000"/>
            </a:schemeClr>
          </a:solidFill>
        </p:spPr>
        <p:txBody>
          <a:bodyPr wrap="none" rtlCol="0">
            <a:spAutoFit/>
          </a:bodyPr>
          <a:lstStyle/>
          <a:p>
            <a:pPr>
              <a:lnSpc>
                <a:spcPct val="90000"/>
              </a:lnSpc>
              <a:spcBef>
                <a:spcPct val="0"/>
              </a:spcBef>
            </a:pPr>
            <a:r>
              <a:rPr lang="zh-CN" altLang="en-US" sz="1600" b="1">
                <a:solidFill>
                  <a:srgbClr val="C00000"/>
                </a:solidFill>
                <a:latin typeface="微软雅黑" panose="020B0503020204020204" pitchFamily="34" charset="-122"/>
                <a:ea typeface="微软雅黑" panose="020B0503020204020204" pitchFamily="34" charset="-122"/>
                <a:cs typeface="+mj-cs"/>
              </a:rPr>
              <a:t>第</a:t>
            </a:r>
            <a:r>
              <a:rPr lang="en-US" altLang="zh-CN" sz="1600" b="1">
                <a:solidFill>
                  <a:srgbClr val="C00000"/>
                </a:solidFill>
                <a:latin typeface="微软雅黑" panose="020B0503020204020204" pitchFamily="34" charset="-122"/>
                <a:ea typeface="微软雅黑" panose="020B0503020204020204" pitchFamily="34" charset="-122"/>
                <a:cs typeface="+mj-cs"/>
              </a:rPr>
              <a:t>5</a:t>
            </a:r>
            <a:r>
              <a:rPr lang="zh-CN" altLang="en-US" sz="1600" b="1">
                <a:solidFill>
                  <a:srgbClr val="C00000"/>
                </a:solidFill>
                <a:latin typeface="微软雅黑" panose="020B0503020204020204" pitchFamily="34" charset="-122"/>
                <a:ea typeface="微软雅黑" panose="020B0503020204020204" pitchFamily="34" charset="-122"/>
                <a:cs typeface="+mj-cs"/>
              </a:rPr>
              <a:t>关：硬布线控制器设计</a:t>
            </a:r>
            <a:endParaRPr lang="zh-CN" altLang="en-US" sz="1600" b="1">
              <a:solidFill>
                <a:srgbClr val="C00000"/>
              </a:solidFill>
              <a:latin typeface="微软雅黑" panose="020B0503020204020204" pitchFamily="34" charset="-122"/>
              <a:ea typeface="微软雅黑" panose="020B0503020204020204" pitchFamily="34" charset="-122"/>
              <a:cs typeface="+mj-cs"/>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492030">
            <a:off x="3759012" y="3715958"/>
            <a:ext cx="568549" cy="21067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562"/>
    </mc:Choice>
    <mc:Fallback>
      <p:transition advTm="3056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第</a:t>
            </a:r>
            <a:r>
              <a:rPr lang="en-US" altLang="zh-CN"/>
              <a:t>6</a:t>
            </a:r>
            <a:r>
              <a:rPr lang="zh-CN" altLang="en-US"/>
              <a:t>关  </a:t>
            </a:r>
            <a:r>
              <a:rPr lang="en-US" altLang="zh-CN"/>
              <a:t>CPU</a:t>
            </a:r>
            <a:r>
              <a:rPr lang="zh-CN" altLang="en-US" dirty="0"/>
              <a:t>测试</a:t>
            </a:r>
            <a:endParaRPr lang="zh-CN" altLang="en-US" dirty="0"/>
          </a:p>
        </p:txBody>
      </p:sp>
      <p:sp>
        <p:nvSpPr>
          <p:cNvPr id="6" name="内容占位符 5"/>
          <p:cNvSpPr>
            <a:spLocks noGrp="1"/>
          </p:cNvSpPr>
          <p:nvPr>
            <p:ph idx="1"/>
          </p:nvPr>
        </p:nvSpPr>
        <p:spPr>
          <a:xfrm>
            <a:off x="487822" y="942764"/>
            <a:ext cx="10320385" cy="2390986"/>
          </a:xfrm>
        </p:spPr>
        <p:txBody>
          <a:bodyPr>
            <a:normAutofit/>
          </a:bodyPr>
          <a:lstStyle/>
          <a:p>
            <a:pPr>
              <a:lnSpc>
                <a:spcPct val="150000"/>
              </a:lnSpc>
            </a:pPr>
            <a:r>
              <a:rPr lang="zh-CN" altLang="en-US"/>
              <a:t>在</a:t>
            </a:r>
            <a:r>
              <a:rPr lang="en-US" altLang="zh-CN"/>
              <a:t>CPU</a:t>
            </a:r>
            <a:r>
              <a:rPr lang="zh-CN" altLang="en-US"/>
              <a:t>主电路</a:t>
            </a:r>
            <a:r>
              <a:rPr lang="en-US" altLang="zh-CN"/>
              <a:t>RAM</a:t>
            </a:r>
            <a:r>
              <a:rPr lang="zh-CN" altLang="en-US"/>
              <a:t>存储器</a:t>
            </a:r>
            <a:r>
              <a:rPr lang="zh-CN" altLang="en-US" dirty="0"/>
              <a:t>中载入排序</a:t>
            </a:r>
            <a:r>
              <a:rPr lang="zh-CN" altLang="en-US"/>
              <a:t>程序</a:t>
            </a:r>
            <a:r>
              <a:rPr lang="en-US" altLang="zh-CN">
                <a:solidFill>
                  <a:srgbClr val="0066FF"/>
                </a:solidFill>
              </a:rPr>
              <a:t>sort-5.hex    </a:t>
            </a:r>
            <a:r>
              <a:rPr lang="zh-CN" altLang="en-US">
                <a:solidFill>
                  <a:srgbClr val="C00000"/>
                </a:solidFill>
              </a:rPr>
              <a:t>时钟频率</a:t>
            </a:r>
            <a:r>
              <a:rPr lang="en-US" altLang="zh-CN">
                <a:solidFill>
                  <a:srgbClr val="C00000"/>
                </a:solidFill>
              </a:rPr>
              <a:t>4KHz</a:t>
            </a:r>
            <a:endParaRPr lang="en-US" altLang="zh-CN" dirty="0">
              <a:solidFill>
                <a:srgbClr val="C00000"/>
              </a:solidFill>
            </a:endParaRPr>
          </a:p>
          <a:p>
            <a:pPr>
              <a:lnSpc>
                <a:spcPct val="150000"/>
              </a:lnSpc>
            </a:pPr>
            <a:r>
              <a:rPr lang="zh-CN" altLang="en-US" dirty="0"/>
              <a:t>时钟自动仿真，</a:t>
            </a:r>
            <a:r>
              <a:rPr lang="en-US" altLang="zh-CN" dirty="0"/>
              <a:t>Windows</a:t>
            </a:r>
            <a:r>
              <a:rPr lang="zh-CN" altLang="en-US" dirty="0"/>
              <a:t>：</a:t>
            </a:r>
            <a:r>
              <a:rPr lang="en-US" altLang="zh-CN" dirty="0"/>
              <a:t> </a:t>
            </a:r>
            <a:r>
              <a:rPr lang="en-US" altLang="zh-CN" dirty="0" err="1">
                <a:solidFill>
                  <a:srgbClr val="0066FF"/>
                </a:solidFill>
              </a:rPr>
              <a:t>Ctrl+k</a:t>
            </a:r>
            <a:r>
              <a:rPr lang="en-US" altLang="zh-CN" dirty="0">
                <a:solidFill>
                  <a:srgbClr val="0066FF"/>
                </a:solidFill>
              </a:rPr>
              <a:t> </a:t>
            </a:r>
            <a:r>
              <a:rPr lang="en-US" altLang="zh-CN" dirty="0"/>
              <a:t> Mac:  </a:t>
            </a:r>
            <a:r>
              <a:rPr lang="en-US" altLang="zh-CN" dirty="0" err="1">
                <a:solidFill>
                  <a:srgbClr val="0066FF"/>
                </a:solidFill>
              </a:rPr>
              <a:t>command+k</a:t>
            </a:r>
            <a:r>
              <a:rPr lang="en-US" altLang="zh-CN" dirty="0">
                <a:solidFill>
                  <a:srgbClr val="0066FF"/>
                </a:solidFill>
              </a:rPr>
              <a:t> </a:t>
            </a:r>
            <a:r>
              <a:rPr lang="zh-CN" altLang="en-US" dirty="0"/>
              <a:t>运行程序</a:t>
            </a:r>
            <a:endParaRPr lang="en-US" altLang="zh-CN" dirty="0"/>
          </a:p>
          <a:p>
            <a:pPr>
              <a:lnSpc>
                <a:spcPct val="150000"/>
              </a:lnSpc>
            </a:pPr>
            <a:r>
              <a:rPr lang="zh-CN" altLang="en-US"/>
              <a:t>程序最后一条指令死循环，</a:t>
            </a:r>
            <a:r>
              <a:rPr lang="zh-CN" altLang="en-US" dirty="0"/>
              <a:t>查看数据存储器中排序情况，有符号降序排列</a:t>
            </a:r>
            <a:endParaRPr lang="zh-CN" altLang="en-US" dirty="0"/>
          </a:p>
        </p:txBody>
      </p:sp>
      <p:pic>
        <p:nvPicPr>
          <p:cNvPr id="7" name="图片 6"/>
          <p:cNvPicPr>
            <a:picLocks noChangeAspect="1"/>
          </p:cNvPicPr>
          <p:nvPr/>
        </p:nvPicPr>
        <p:blipFill rotWithShape="1">
          <a:blip r:embed="rId1"/>
          <a:srcRect l="-1" r="30422"/>
          <a:stretch>
            <a:fillRect/>
          </a:stretch>
        </p:blipFill>
        <p:spPr>
          <a:xfrm>
            <a:off x="487822" y="3333750"/>
            <a:ext cx="11031965" cy="2647950"/>
          </a:xfrm>
          <a:prstGeom prst="rect">
            <a:avLst/>
          </a:prstGeom>
        </p:spPr>
      </p:pic>
      <p:sp>
        <p:nvSpPr>
          <p:cNvPr id="5" name="矩形 4"/>
          <p:cNvSpPr/>
          <p:nvPr/>
        </p:nvSpPr>
        <p:spPr>
          <a:xfrm>
            <a:off x="487822" y="5676900"/>
            <a:ext cx="8122778"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advTm="82892"/>
    </mc:Choice>
    <mc:Fallback>
      <p:transition advTm="8289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a:t>
            </a:r>
            <a:r>
              <a:rPr lang="en-US" altLang="zh-CN" dirty="0"/>
              <a:t>MIPS</a:t>
            </a:r>
            <a:r>
              <a:rPr lang="zh-CN" altLang="en-US" dirty="0"/>
              <a:t>实验</a:t>
            </a:r>
            <a:r>
              <a:rPr lang="en-US" altLang="zh-CN" dirty="0"/>
              <a:t>  </a:t>
            </a:r>
            <a:r>
              <a:rPr lang="zh-CN" altLang="en-US" dirty="0"/>
              <a:t>  </a:t>
            </a:r>
            <a:r>
              <a:rPr lang="en-US" altLang="zh-CN" dirty="0" err="1"/>
              <a:t>Logisim</a:t>
            </a:r>
            <a:r>
              <a:rPr lang="zh-CN" altLang="en-US" dirty="0"/>
              <a:t>实现（</a:t>
            </a:r>
            <a:r>
              <a:rPr lang="zh-CN" altLang="en-US" dirty="0" smtClean="0"/>
              <a:t>核心</a:t>
            </a:r>
            <a:r>
              <a:rPr lang="en-US" altLang="zh-CN" dirty="0" smtClean="0"/>
              <a:t>+</a:t>
            </a:r>
            <a:r>
              <a:rPr lang="zh-CN" altLang="en-US" dirty="0" smtClean="0"/>
              <a:t>基础 </a:t>
            </a:r>
            <a:r>
              <a:rPr lang="en-US" altLang="zh-CN" dirty="0" smtClean="0"/>
              <a:t>24</a:t>
            </a:r>
            <a:r>
              <a:rPr lang="zh-CN" altLang="en-US" dirty="0" smtClean="0"/>
              <a:t>条指令）</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t="26436"/>
          <a:stretch>
            <a:fillRect/>
          </a:stretch>
        </p:blipFill>
        <p:spPr>
          <a:xfrm>
            <a:off x="230647" y="875255"/>
            <a:ext cx="11663012" cy="5657850"/>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a:t>
            </a:r>
            <a:r>
              <a:rPr lang="en-US" altLang="zh-CN" dirty="0"/>
              <a:t>+</a:t>
            </a:r>
            <a:r>
              <a:rPr lang="zh-CN" altLang="en-US" dirty="0"/>
              <a:t>基础 </a:t>
            </a:r>
            <a:r>
              <a:rPr lang="en-US" altLang="zh-CN" dirty="0"/>
              <a:t>24</a:t>
            </a:r>
            <a:r>
              <a:rPr lang="zh-CN" altLang="en-US" dirty="0"/>
              <a:t>条指令</a:t>
            </a:r>
            <a:endParaRPr lang="zh-CN" altLang="en-US" dirty="0"/>
          </a:p>
        </p:txBody>
      </p:sp>
      <p:graphicFrame>
        <p:nvGraphicFramePr>
          <p:cNvPr id="4" name="内容占位符 3"/>
          <p:cNvGraphicFramePr>
            <a:graphicFrameLocks noGrp="1"/>
          </p:cNvGraphicFramePr>
          <p:nvPr>
            <p:ph idx="1"/>
          </p:nvPr>
        </p:nvGraphicFramePr>
        <p:xfrm>
          <a:off x="487362" y="942975"/>
          <a:ext cx="11085513" cy="4616270"/>
        </p:xfrm>
        <a:graphic>
          <a:graphicData uri="http://schemas.openxmlformats.org/drawingml/2006/table">
            <a:tbl>
              <a:tblPr firstRow="1" bandRow="1">
                <a:tableStyleId>{5C22544A-7EE6-4342-B048-85BDC9FD1C3A}</a:tableStyleId>
              </a:tblPr>
              <a:tblGrid>
                <a:gridCol w="846138"/>
                <a:gridCol w="1295400"/>
                <a:gridCol w="8943975"/>
              </a:tblGrid>
              <a:tr h="570775">
                <a:tc>
                  <a:txBody>
                    <a:bodyPr/>
                    <a:lstStyle/>
                    <a:p>
                      <a:pPr algn="ct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dirty="0" smtClean="0">
                          <a:latin typeface="微软雅黑" panose="020B0503020204020204" pitchFamily="34" charset="-122"/>
                          <a:ea typeface="微软雅黑" panose="020B0503020204020204" pitchFamily="34" charset="-122"/>
                        </a:rPr>
                        <a:t>指令类型</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指令</a:t>
                      </a:r>
                      <a:endParaRPr lang="zh-CN" altLang="en-US" dirty="0">
                        <a:latin typeface="微软雅黑" panose="020B0503020204020204" pitchFamily="34" charset="-122"/>
                        <a:ea typeface="微软雅黑" panose="020B0503020204020204" pitchFamily="34" charset="-122"/>
                      </a:endParaRPr>
                    </a:p>
                  </a:txBody>
                  <a:tcPr anchor="ctr"/>
                </a:tc>
              </a:tr>
              <a:tr h="2072802">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dirty="0" smtClean="0">
                          <a:latin typeface="微软雅黑" panose="020B0503020204020204" pitchFamily="34" charset="-122"/>
                          <a:ea typeface="微软雅黑" panose="020B0503020204020204" pitchFamily="34" charset="-122"/>
                        </a:rPr>
                        <a:t>R</a:t>
                      </a:r>
                      <a:r>
                        <a:rPr lang="zh-CN" altLang="en-US" dirty="0" smtClean="0">
                          <a:latin typeface="微软雅黑" panose="020B0503020204020204" pitchFamily="34" charset="-122"/>
                          <a:ea typeface="微软雅黑" panose="020B0503020204020204" pitchFamily="34" charset="-122"/>
                        </a:rPr>
                        <a:t>型指令</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移位运算：</a:t>
                      </a:r>
                      <a:r>
                        <a:rPr lang="en-US" altLang="zh-CN" dirty="0" smtClean="0">
                          <a:latin typeface="微软雅黑" panose="020B0503020204020204" pitchFamily="34" charset="-122"/>
                          <a:ea typeface="微软雅黑" panose="020B0503020204020204" pitchFamily="34" charset="-122"/>
                        </a:rPr>
                        <a:t>SLL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SRA</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SRL</a:t>
                      </a:r>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算术运算：</a:t>
                      </a:r>
                      <a:r>
                        <a:rPr lang="en-US" altLang="zh-CN" dirty="0" smtClean="0">
                          <a:solidFill>
                            <a:srgbClr val="FF0000"/>
                          </a:solidFill>
                          <a:latin typeface="微软雅黑" panose="020B0503020204020204" pitchFamily="34" charset="-122"/>
                          <a:ea typeface="微软雅黑" panose="020B0503020204020204" pitchFamily="34" charset="-122"/>
                        </a:rPr>
                        <a:t>ADD</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ADDU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SUB   </a:t>
                      </a:r>
                      <a:r>
                        <a:rPr lang="zh-CN" altLang="en-US" dirty="0" smtClean="0">
                          <a:latin typeface="微软雅黑" panose="020B0503020204020204" pitchFamily="34" charset="-122"/>
                          <a:ea typeface="微软雅黑" panose="020B0503020204020204" pitchFamily="34" charset="-122"/>
                        </a:rPr>
                        <a:t>逻辑运算：</a:t>
                      </a:r>
                      <a:r>
                        <a:rPr lang="en-US" altLang="zh-CN" dirty="0" smtClean="0">
                          <a:latin typeface="微软雅黑" panose="020B0503020204020204" pitchFamily="34" charset="-122"/>
                          <a:ea typeface="微软雅黑" panose="020B0503020204020204" pitchFamily="34" charset="-122"/>
                        </a:rPr>
                        <a:t>AND</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OR</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NOR</a:t>
                      </a:r>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比较运算：</a:t>
                      </a:r>
                      <a:r>
                        <a:rPr lang="en-US" altLang="zh-CN" dirty="0" smtClean="0">
                          <a:solidFill>
                            <a:srgbClr val="FF0000"/>
                          </a:solidFill>
                          <a:latin typeface="微软雅黑" panose="020B0503020204020204" pitchFamily="34" charset="-122"/>
                          <a:ea typeface="微软雅黑" panose="020B0503020204020204" pitchFamily="34" charset="-122"/>
                        </a:rPr>
                        <a:t>SLT</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SLTU</a:t>
                      </a:r>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分支指令：</a:t>
                      </a:r>
                      <a:r>
                        <a:rPr lang="en-US" altLang="zh-CN" dirty="0" smtClean="0">
                          <a:latin typeface="微软雅黑" panose="020B0503020204020204" pitchFamily="34" charset="-122"/>
                          <a:ea typeface="微软雅黑" panose="020B0503020204020204" pitchFamily="34" charset="-122"/>
                        </a:rPr>
                        <a:t>JR</a:t>
                      </a:r>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系统调用：</a:t>
                      </a:r>
                      <a:r>
                        <a:rPr lang="en-US" altLang="zh-CN" dirty="0" smtClean="0">
                          <a:solidFill>
                            <a:srgbClr val="FF0000"/>
                          </a:solidFill>
                          <a:latin typeface="微软雅黑" panose="020B0503020204020204" pitchFamily="34" charset="-122"/>
                          <a:ea typeface="微软雅黑" panose="020B0503020204020204" pitchFamily="34" charset="-122"/>
                        </a:rPr>
                        <a:t>SYSCALL             </a:t>
                      </a:r>
                      <a:r>
                        <a:rPr lang="zh-CN" altLang="en-US" dirty="0" smtClean="0">
                          <a:solidFill>
                            <a:srgbClr val="FF0000"/>
                          </a:solidFill>
                          <a:latin typeface="微软雅黑" panose="020B0503020204020204" pitchFamily="34" charset="-122"/>
                          <a:ea typeface="微软雅黑" panose="020B0503020204020204" pitchFamily="34" charset="-122"/>
                        </a:rPr>
                        <a:t>功能细分：输出 </a:t>
                      </a:r>
                      <a:r>
                        <a:rPr lang="en-US" altLang="zh-CN" dirty="0" smtClean="0">
                          <a:solidFill>
                            <a:srgbClr val="FF0000"/>
                          </a:solidFill>
                          <a:latin typeface="微软雅黑" panose="020B0503020204020204" pitchFamily="34" charset="-122"/>
                          <a:ea typeface="微软雅黑" panose="020B0503020204020204" pitchFamily="34" charset="-122"/>
                        </a:rPr>
                        <a:t>/ </a:t>
                      </a:r>
                      <a:r>
                        <a:rPr lang="zh-CN" altLang="en-US" dirty="0" smtClean="0">
                          <a:solidFill>
                            <a:srgbClr val="FF0000"/>
                          </a:solidFill>
                          <a:latin typeface="微软雅黑" panose="020B0503020204020204" pitchFamily="34" charset="-122"/>
                          <a:ea typeface="微软雅黑" panose="020B0503020204020204" pitchFamily="34" charset="-122"/>
                        </a:rPr>
                        <a:t>停机    使用</a:t>
                      </a:r>
                      <a:r>
                        <a:rPr lang="en-US" altLang="zh-CN" dirty="0" smtClean="0">
                          <a:solidFill>
                            <a:srgbClr val="FF0000"/>
                          </a:solidFill>
                          <a:latin typeface="微软雅黑" panose="020B0503020204020204" pitchFamily="34" charset="-122"/>
                          <a:ea typeface="微软雅黑" panose="020B0503020204020204" pitchFamily="34" charset="-122"/>
                        </a:rPr>
                        <a:t>$a0 </a:t>
                      </a:r>
                      <a:r>
                        <a:rPr lang="en-US" altLang="zh-CN" baseline="0" dirty="0" smtClean="0">
                          <a:solidFill>
                            <a:srgbClr val="FF0000"/>
                          </a:solidFill>
                          <a:latin typeface="微软雅黑" panose="020B0503020204020204" pitchFamily="34" charset="-122"/>
                          <a:ea typeface="微软雅黑" panose="020B0503020204020204" pitchFamily="34" charset="-122"/>
                        </a:rPr>
                        <a:t> $v0</a:t>
                      </a:r>
                      <a:r>
                        <a:rPr lang="zh-CN" altLang="en-US" baseline="0" dirty="0" smtClean="0">
                          <a:solidFill>
                            <a:srgbClr val="FF0000"/>
                          </a:solidFill>
                          <a:latin typeface="微软雅黑" panose="020B0503020204020204" pitchFamily="34" charset="-122"/>
                          <a:ea typeface="微软雅黑" panose="020B0503020204020204" pitchFamily="34" charset="-122"/>
                        </a:rPr>
                        <a:t>寄存器</a:t>
                      </a:r>
                      <a:endParaRPr lang="en-US" altLang="zh-CN" dirty="0" smtClean="0">
                        <a:solidFill>
                          <a:srgbClr val="FF0000"/>
                        </a:solidFill>
                        <a:latin typeface="微软雅黑" panose="020B0503020204020204" pitchFamily="34" charset="-122"/>
                        <a:ea typeface="微软雅黑" panose="020B0503020204020204" pitchFamily="34" charset="-122"/>
                      </a:endParaRPr>
                    </a:p>
                  </a:txBody>
                  <a:tcPr anchor="ctr"/>
                </a:tc>
              </a:tr>
              <a:tr h="1090949">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dirty="0" smtClean="0">
                          <a:latin typeface="微软雅黑" panose="020B0503020204020204" pitchFamily="34" charset="-122"/>
                          <a:ea typeface="微软雅黑" panose="020B0503020204020204" pitchFamily="34" charset="-122"/>
                        </a:rPr>
                        <a:t>I</a:t>
                      </a:r>
                      <a:r>
                        <a:rPr lang="zh-CN" altLang="en-US" dirty="0" smtClean="0">
                          <a:latin typeface="微软雅黑" panose="020B0503020204020204" pitchFamily="34" charset="-122"/>
                          <a:ea typeface="微软雅黑" panose="020B0503020204020204" pitchFamily="34" charset="-122"/>
                        </a:rPr>
                        <a:t>型指令</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nSpc>
                          <a:spcPct val="150000"/>
                        </a:lnSpc>
                      </a:pPr>
                      <a:r>
                        <a:rPr lang="zh-CN" altLang="en-US" dirty="0" smtClean="0">
                          <a:latin typeface="微软雅黑" panose="020B0503020204020204" pitchFamily="34" charset="-122"/>
                          <a:ea typeface="微软雅黑" panose="020B0503020204020204" pitchFamily="34" charset="-122"/>
                        </a:rPr>
                        <a:t>分支指令：</a:t>
                      </a:r>
                      <a:r>
                        <a:rPr lang="it-IT" altLang="zh-CN" dirty="0" smtClean="0">
                          <a:solidFill>
                            <a:srgbClr val="FF0000"/>
                          </a:solidFill>
                          <a:latin typeface="微软雅黑" panose="020B0503020204020204" pitchFamily="34" charset="-122"/>
                          <a:ea typeface="微软雅黑" panose="020B0503020204020204" pitchFamily="34" charset="-122"/>
                        </a:rPr>
                        <a:t>BEQ</a:t>
                      </a:r>
                      <a:r>
                        <a:rPr lang="zh-CN" altLang="en-US" dirty="0" smtClean="0">
                          <a:solidFill>
                            <a:srgbClr val="FF0000"/>
                          </a:solidFill>
                          <a:latin typeface="微软雅黑" panose="020B0503020204020204" pitchFamily="34" charset="-122"/>
                          <a:ea typeface="微软雅黑" panose="020B0503020204020204" pitchFamily="34" charset="-122"/>
                        </a:rPr>
                        <a:t>、</a:t>
                      </a:r>
                      <a:r>
                        <a:rPr lang="it-IT" altLang="zh-CN" dirty="0" smtClean="0">
                          <a:solidFill>
                            <a:srgbClr val="FF0000"/>
                          </a:solidFill>
                          <a:latin typeface="微软雅黑" panose="020B0503020204020204" pitchFamily="34" charset="-122"/>
                          <a:ea typeface="微软雅黑" panose="020B0503020204020204" pitchFamily="34" charset="-122"/>
                        </a:rPr>
                        <a:t>BNE</a:t>
                      </a:r>
                      <a:endParaRPr lang="it-IT" altLang="zh-CN"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立即数运算指令：</a:t>
                      </a:r>
                      <a:r>
                        <a:rPr lang="it-IT" altLang="zh-CN" dirty="0" smtClean="0">
                          <a:solidFill>
                            <a:srgbClr val="FF0000"/>
                          </a:solidFill>
                          <a:latin typeface="微软雅黑" panose="020B0503020204020204" pitchFamily="34" charset="-122"/>
                          <a:ea typeface="微软雅黑" panose="020B0503020204020204" pitchFamily="34" charset="-122"/>
                        </a:rPr>
                        <a:t>ADDI</a:t>
                      </a:r>
                      <a:r>
                        <a:rPr lang="zh-CN" altLang="en-US" dirty="0" smtClean="0">
                          <a:latin typeface="微软雅黑" panose="020B0503020204020204" pitchFamily="34" charset="-122"/>
                          <a:ea typeface="微软雅黑" panose="020B0503020204020204" pitchFamily="34" charset="-122"/>
                        </a:rPr>
                        <a:t>、</a:t>
                      </a:r>
                      <a:r>
                        <a:rPr lang="it-IT" altLang="zh-CN" dirty="0" smtClean="0">
                          <a:latin typeface="微软雅黑" panose="020B0503020204020204" pitchFamily="34" charset="-122"/>
                          <a:ea typeface="微软雅黑" panose="020B0503020204020204" pitchFamily="34" charset="-122"/>
                        </a:rPr>
                        <a:t>ADDIU</a:t>
                      </a:r>
                      <a:r>
                        <a:rPr lang="zh-CN" altLang="en-US" dirty="0" smtClean="0">
                          <a:latin typeface="微软雅黑" panose="020B0503020204020204" pitchFamily="34" charset="-122"/>
                          <a:ea typeface="微软雅黑" panose="020B0503020204020204" pitchFamily="34" charset="-122"/>
                        </a:rPr>
                        <a:t>、</a:t>
                      </a:r>
                      <a:r>
                        <a:rPr lang="it-IT" altLang="zh-CN" dirty="0" smtClean="0">
                          <a:latin typeface="微软雅黑" panose="020B0503020204020204" pitchFamily="34" charset="-122"/>
                          <a:ea typeface="微软雅黑" panose="020B0503020204020204" pitchFamily="34" charset="-122"/>
                        </a:rPr>
                        <a:t>SLTI</a:t>
                      </a:r>
                      <a:r>
                        <a:rPr lang="zh-CN" altLang="en-US" dirty="0" smtClean="0">
                          <a:latin typeface="微软雅黑" panose="020B0503020204020204" pitchFamily="34" charset="-122"/>
                          <a:ea typeface="微软雅黑" panose="020B0503020204020204" pitchFamily="34" charset="-122"/>
                        </a:rPr>
                        <a:t>、</a:t>
                      </a:r>
                      <a:r>
                        <a:rPr lang="it-IT" altLang="zh-CN" dirty="0" smtClean="0">
                          <a:latin typeface="微软雅黑" panose="020B0503020204020204" pitchFamily="34" charset="-122"/>
                          <a:ea typeface="微软雅黑" panose="020B0503020204020204" pitchFamily="34" charset="-122"/>
                        </a:rPr>
                        <a:t>ANDI</a:t>
                      </a:r>
                      <a:r>
                        <a:rPr lang="zh-CN" altLang="en-US" dirty="0" smtClean="0">
                          <a:latin typeface="微软雅黑" panose="020B0503020204020204" pitchFamily="34" charset="-122"/>
                          <a:ea typeface="微软雅黑" panose="020B0503020204020204" pitchFamily="34" charset="-122"/>
                        </a:rPr>
                        <a:t>、</a:t>
                      </a:r>
                      <a:r>
                        <a:rPr lang="it-IT" altLang="zh-CN" dirty="0" smtClean="0">
                          <a:latin typeface="微软雅黑" panose="020B0503020204020204" pitchFamily="34" charset="-122"/>
                          <a:ea typeface="微软雅黑" panose="020B0503020204020204" pitchFamily="34" charset="-122"/>
                        </a:rPr>
                        <a:t>ORI</a:t>
                      </a:r>
                      <a:endParaRPr lang="it-IT"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访存指令：</a:t>
                      </a:r>
                      <a:r>
                        <a:rPr lang="it-IT" altLang="zh-CN" dirty="0" smtClean="0">
                          <a:solidFill>
                            <a:srgbClr val="FF0000"/>
                          </a:solidFill>
                          <a:latin typeface="微软雅黑" panose="020B0503020204020204" pitchFamily="34" charset="-122"/>
                          <a:ea typeface="微软雅黑" panose="020B0503020204020204" pitchFamily="34" charset="-122"/>
                        </a:rPr>
                        <a:t>LW</a:t>
                      </a:r>
                      <a:r>
                        <a:rPr lang="zh-CN" altLang="en-US" dirty="0" smtClean="0">
                          <a:solidFill>
                            <a:srgbClr val="FF0000"/>
                          </a:solidFill>
                          <a:latin typeface="微软雅黑" panose="020B0503020204020204" pitchFamily="34" charset="-122"/>
                          <a:ea typeface="微软雅黑" panose="020B0503020204020204" pitchFamily="34" charset="-122"/>
                        </a:rPr>
                        <a:t>、</a:t>
                      </a:r>
                      <a:r>
                        <a:rPr lang="it-IT" altLang="zh-CN" dirty="0" smtClean="0">
                          <a:solidFill>
                            <a:srgbClr val="FF0000"/>
                          </a:solidFill>
                          <a:latin typeface="微软雅黑" panose="020B0503020204020204" pitchFamily="34" charset="-122"/>
                          <a:ea typeface="微软雅黑" panose="020B0503020204020204" pitchFamily="34" charset="-122"/>
                        </a:rPr>
                        <a:t>SW</a:t>
                      </a:r>
                      <a:endParaRPr lang="it-IT" altLang="zh-CN" dirty="0" smtClean="0">
                        <a:solidFill>
                          <a:srgbClr val="FF0000"/>
                        </a:solidFill>
                        <a:latin typeface="微软雅黑" panose="020B0503020204020204" pitchFamily="34" charset="-122"/>
                        <a:ea typeface="微软雅黑" panose="020B0503020204020204" pitchFamily="34" charset="-122"/>
                      </a:endParaRPr>
                    </a:p>
                  </a:txBody>
                  <a:tcPr anchor="ctr"/>
                </a:tc>
              </a:tr>
              <a:tr h="570775">
                <a:tc>
                  <a:txBody>
                    <a:bodyPr/>
                    <a:lstStyle/>
                    <a:p>
                      <a:pPr algn="ctr"/>
                      <a:r>
                        <a:rPr lang="en-US" altLang="zh-CN" dirty="0" smtClean="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dirty="0" smtClean="0">
                          <a:latin typeface="微软雅黑" panose="020B0503020204020204" pitchFamily="34" charset="-122"/>
                          <a:ea typeface="微软雅黑" panose="020B0503020204020204" pitchFamily="34" charset="-122"/>
                        </a:rPr>
                        <a:t>J</a:t>
                      </a:r>
                      <a:r>
                        <a:rPr lang="zh-CN" altLang="en-US" dirty="0" smtClean="0">
                          <a:latin typeface="微软雅黑" panose="020B0503020204020204" pitchFamily="34" charset="-122"/>
                          <a:ea typeface="微软雅黑" panose="020B0503020204020204" pitchFamily="34" charset="-122"/>
                        </a:rPr>
                        <a:t>型指令</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pPr>
                        <a:lnSpc>
                          <a:spcPct val="150000"/>
                        </a:lnSpc>
                      </a:pPr>
                      <a:r>
                        <a:rPr lang="it-IT" altLang="zh-CN" dirty="0" smtClean="0">
                          <a:latin typeface="微软雅黑" panose="020B0503020204020204" pitchFamily="34" charset="-122"/>
                          <a:ea typeface="微软雅黑" panose="020B0503020204020204" pitchFamily="34" charset="-122"/>
                        </a:rPr>
                        <a:t>J</a:t>
                      </a:r>
                      <a:r>
                        <a:rPr lang="zh-CN" altLang="en-US" dirty="0" smtClean="0">
                          <a:latin typeface="微软雅黑" panose="020B0503020204020204" pitchFamily="34" charset="-122"/>
                          <a:ea typeface="微软雅黑" panose="020B0503020204020204" pitchFamily="34" charset="-122"/>
                        </a:rPr>
                        <a:t>、</a:t>
                      </a:r>
                      <a:r>
                        <a:rPr lang="it-IT" altLang="zh-CN" dirty="0" smtClean="0">
                          <a:latin typeface="微软雅黑" panose="020B0503020204020204" pitchFamily="34" charset="-122"/>
                          <a:ea typeface="微软雅黑" panose="020B0503020204020204" pitchFamily="34" charset="-122"/>
                        </a:rPr>
                        <a:t>JAL</a:t>
                      </a:r>
                      <a:endParaRPr lang="it-IT" altLang="zh-CN" dirty="0" smtClean="0">
                        <a:latin typeface="微软雅黑" panose="020B0503020204020204" pitchFamily="34" charset="-122"/>
                        <a:ea typeface="微软雅黑" panose="020B0503020204020204" pitchFamily="34" charset="-122"/>
                      </a:endParaRPr>
                    </a:p>
                  </a:txBody>
                  <a:tcPr anchor="ctr"/>
                </a:tc>
              </a:tr>
            </a:tbl>
          </a:graphicData>
        </a:graphic>
      </p:graphicFrame>
      <p:sp>
        <p:nvSpPr>
          <p:cNvPr id="5" name="矩形 4"/>
          <p:cNvSpPr/>
          <p:nvPr/>
        </p:nvSpPr>
        <p:spPr>
          <a:xfrm>
            <a:off x="2657476" y="2819400"/>
            <a:ext cx="1571624" cy="3619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57476" y="5127799"/>
            <a:ext cx="1571624" cy="3619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nvGraphicFramePr>
        <p:xfrm>
          <a:off x="1186988" y="5782203"/>
          <a:ext cx="9816434" cy="748592"/>
        </p:xfrm>
        <a:graphic>
          <a:graphicData uri="http://schemas.openxmlformats.org/drawingml/2006/table">
            <a:tbl>
              <a:tblPr firstRow="1" firstCol="1" bandRow="1"/>
              <a:tblGrid>
                <a:gridCol w="2700290"/>
                <a:gridCol w="7116144"/>
              </a:tblGrid>
              <a:tr h="748592">
                <a:tc>
                  <a:txBody>
                    <a:bodyPr/>
                    <a:lstStyle/>
                    <a:p>
                      <a:pPr algn="just">
                        <a:spcAft>
                          <a:spcPts val="0"/>
                        </a:spcAft>
                      </a:pPr>
                      <a:r>
                        <a:rPr lang="en-US" sz="2800" kern="100" dirty="0" err="1">
                          <a:solidFill>
                            <a:srgbClr val="0000AA"/>
                          </a:solidFill>
                          <a:effectLst/>
                          <a:latin typeface="Times New Roman" panose="02020603050405020304" pitchFamily="18" charset="0"/>
                          <a:ea typeface="宋体" panose="02010600030101010101" pitchFamily="2" charset="-122"/>
                        </a:rPr>
                        <a:t>jal</a:t>
                      </a:r>
                      <a:r>
                        <a:rPr lang="en-US" sz="2800" kern="100" dirty="0">
                          <a:effectLst/>
                          <a:latin typeface="Times New Roman" panose="02020603050405020304" pitchFamily="18" charset="0"/>
                          <a:ea typeface="宋体" panose="02010600030101010101" pitchFamily="2" charset="-122"/>
                        </a:rPr>
                        <a:t> </a:t>
                      </a:r>
                      <a:r>
                        <a:rPr lang="en-US" sz="2800" kern="100" dirty="0">
                          <a:solidFill>
                            <a:srgbClr val="AA00AA"/>
                          </a:solidFill>
                          <a:effectLst/>
                          <a:latin typeface="Times New Roman" panose="02020603050405020304" pitchFamily="18" charset="0"/>
                          <a:ea typeface="宋体" panose="02010600030101010101" pitchFamily="2" charset="-122"/>
                        </a:rPr>
                        <a:t>address</a:t>
                      </a:r>
                      <a:endParaRPr lang="zh-CN" sz="3600" kern="100" dirty="0">
                        <a:effectLst/>
                        <a:latin typeface="Times New Roman" panose="02020603050405020304" pitchFamily="18" charset="0"/>
                        <a:ea typeface="宋体" panose="02010600030101010101" pitchFamily="2" charset="-122"/>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algn="just">
                        <a:spcAft>
                          <a:spcPts val="0"/>
                        </a:spcAft>
                      </a:pPr>
                      <a:r>
                        <a:rPr lang="en-US" sz="2800" kern="100" dirty="0">
                          <a:solidFill>
                            <a:srgbClr val="00AAAA"/>
                          </a:solidFill>
                          <a:effectLst/>
                          <a:latin typeface="Times New Roman" panose="02020603050405020304" pitchFamily="18" charset="0"/>
                          <a:ea typeface="宋体" panose="02010600030101010101" pitchFamily="2" charset="-122"/>
                        </a:rPr>
                        <a:t>R</a:t>
                      </a:r>
                      <a:r>
                        <a:rPr lang="en-US" sz="2800" kern="100" dirty="0">
                          <a:effectLst/>
                          <a:latin typeface="Times New Roman" panose="02020603050405020304" pitchFamily="18" charset="0"/>
                          <a:ea typeface="宋体" panose="02010600030101010101" pitchFamily="2" charset="-122"/>
                        </a:rPr>
                        <a:t>[31]←</a:t>
                      </a:r>
                      <a:r>
                        <a:rPr lang="en-US" sz="2800" kern="100" dirty="0">
                          <a:solidFill>
                            <a:srgbClr val="00AAAA"/>
                          </a:solidFill>
                          <a:effectLst/>
                          <a:latin typeface="Times New Roman" panose="02020603050405020304" pitchFamily="18" charset="0"/>
                          <a:ea typeface="宋体" panose="02010600030101010101" pitchFamily="2" charset="-122"/>
                        </a:rPr>
                        <a:t>PC</a:t>
                      </a:r>
                      <a:r>
                        <a:rPr lang="en-US" sz="2800" kern="100" dirty="0">
                          <a:effectLst/>
                          <a:latin typeface="Times New Roman" panose="02020603050405020304" pitchFamily="18" charset="0"/>
                          <a:ea typeface="宋体" panose="02010600030101010101" pitchFamily="2" charset="-122"/>
                        </a:rPr>
                        <a:t>+4  </a:t>
                      </a:r>
                      <a:r>
                        <a:rPr lang="en-US" sz="2800" kern="100" dirty="0">
                          <a:solidFill>
                            <a:srgbClr val="00AAAA"/>
                          </a:solidFill>
                          <a:effectLst/>
                          <a:latin typeface="Times New Roman" panose="02020603050405020304" pitchFamily="18" charset="0"/>
                          <a:ea typeface="宋体" panose="02010600030101010101" pitchFamily="2" charset="-122"/>
                        </a:rPr>
                        <a:t>PC</a:t>
                      </a:r>
                      <a:r>
                        <a:rPr lang="en-US" sz="2800" kern="100" dirty="0">
                          <a:effectLst/>
                          <a:latin typeface="Times New Roman" panose="02020603050405020304" pitchFamily="18" charset="0"/>
                          <a:ea typeface="宋体" panose="02010600030101010101" pitchFamily="2" charset="-122"/>
                        </a:rPr>
                        <a:t>←{(</a:t>
                      </a:r>
                      <a:r>
                        <a:rPr lang="en-US" sz="2800" kern="100" dirty="0">
                          <a:solidFill>
                            <a:srgbClr val="00AAAA"/>
                          </a:solidFill>
                          <a:effectLst/>
                          <a:latin typeface="Times New Roman" panose="02020603050405020304" pitchFamily="18" charset="0"/>
                          <a:ea typeface="宋体" panose="02010600030101010101" pitchFamily="2" charset="-122"/>
                        </a:rPr>
                        <a:t>PC</a:t>
                      </a:r>
                      <a:r>
                        <a:rPr lang="en-US" sz="2800" kern="100" dirty="0">
                          <a:effectLst/>
                          <a:latin typeface="Times New Roman" panose="02020603050405020304" pitchFamily="18" charset="0"/>
                          <a:ea typeface="宋体" panose="02010600030101010101" pitchFamily="2" charset="-122"/>
                        </a:rPr>
                        <a:t>+4)[31:28],</a:t>
                      </a:r>
                      <a:r>
                        <a:rPr lang="en-US" sz="2800" kern="100" dirty="0">
                          <a:solidFill>
                            <a:srgbClr val="AA00AA"/>
                          </a:solidFill>
                          <a:effectLst/>
                          <a:latin typeface="Times New Roman" panose="02020603050405020304" pitchFamily="18" charset="0"/>
                          <a:ea typeface="宋体" panose="02010600030101010101" pitchFamily="2" charset="-122"/>
                        </a:rPr>
                        <a:t>address</a:t>
                      </a:r>
                      <a:r>
                        <a:rPr lang="en-US" sz="2800" kern="100" dirty="0">
                          <a:effectLst/>
                          <a:latin typeface="Times New Roman" panose="02020603050405020304" pitchFamily="18" charset="0"/>
                          <a:ea typeface="宋体" panose="02010600030101010101" pitchFamily="2" charset="-122"/>
                        </a:rPr>
                        <a:t>,00}</a:t>
                      </a:r>
                      <a:endParaRPr lang="zh-CN" sz="3600" kern="100" dirty="0">
                        <a:effectLst/>
                        <a:latin typeface="Times New Roman" panose="02020603050405020304" pitchFamily="18" charset="0"/>
                        <a:ea typeface="宋体" panose="02010600030101010101" pitchFamily="2" charset="-122"/>
                      </a:endParaRPr>
                    </a:p>
                  </a:txBody>
                  <a:tcPr marL="9525" marR="9525" marT="9525" marB="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561772" y="942764"/>
            <a:ext cx="5046148" cy="5178073"/>
          </a:xfrm>
          <a:prstGeom prst="rect">
            <a:avLst/>
          </a:prstGeom>
          <a:ln>
            <a:solidFill>
              <a:schemeClr val="accent1"/>
            </a:solidFill>
          </a:ln>
          <a:effectLst>
            <a:outerShdw blurRad="50800" dist="38100" dir="5400000" algn="t" rotWithShape="0">
              <a:prstClr val="black">
                <a:alpha val="40000"/>
              </a:prstClr>
            </a:outerShdw>
          </a:effectLst>
        </p:spPr>
      </p:pic>
      <p:sp>
        <p:nvSpPr>
          <p:cNvPr id="2" name="标题 1"/>
          <p:cNvSpPr>
            <a:spLocks noGrp="1"/>
          </p:cNvSpPr>
          <p:nvPr>
            <p:ph type="title"/>
          </p:nvPr>
        </p:nvSpPr>
        <p:spPr/>
        <p:txBody>
          <a:bodyPr/>
          <a:lstStyle/>
          <a:p>
            <a:r>
              <a:rPr lang="zh-CN" altLang="en-US" dirty="0" smtClean="0"/>
              <a:t>控制器封装</a:t>
            </a:r>
            <a:endParaRPr lang="zh-CN" altLang="en-US" dirty="0"/>
          </a:p>
        </p:txBody>
      </p:sp>
      <p:sp>
        <p:nvSpPr>
          <p:cNvPr id="5" name="内容占位符 4"/>
          <p:cNvSpPr>
            <a:spLocks noGrp="1"/>
          </p:cNvSpPr>
          <p:nvPr>
            <p:ph idx="1"/>
          </p:nvPr>
        </p:nvSpPr>
        <p:spPr/>
        <p:txBody>
          <a:bodyPr/>
          <a:lstStyle/>
          <a:p>
            <a:r>
              <a:rPr lang="en-US" altLang="zh-CN" dirty="0">
                <a:solidFill>
                  <a:srgbClr val="0066FF"/>
                </a:solidFill>
              </a:rPr>
              <a:t>MIPS</a:t>
            </a:r>
            <a:r>
              <a:rPr lang="zh-CN" altLang="en-US" dirty="0">
                <a:solidFill>
                  <a:srgbClr val="0066FF"/>
                </a:solidFill>
              </a:rPr>
              <a:t>单周期</a:t>
            </a:r>
            <a:r>
              <a:rPr lang="en-US" altLang="zh-CN" dirty="0">
                <a:solidFill>
                  <a:srgbClr val="0066FF"/>
                </a:solidFill>
              </a:rPr>
              <a:t>+</a:t>
            </a:r>
            <a:r>
              <a:rPr lang="zh-CN" altLang="en-US" dirty="0">
                <a:solidFill>
                  <a:srgbClr val="0066FF"/>
                </a:solidFill>
              </a:rPr>
              <a:t>理想流水线导教班实验</a:t>
            </a:r>
            <a:r>
              <a:rPr lang="en-US" altLang="zh-CN" dirty="0">
                <a:solidFill>
                  <a:srgbClr val="0066FF"/>
                </a:solidFill>
              </a:rPr>
              <a:t>.</a:t>
            </a:r>
            <a:r>
              <a:rPr lang="en-US" altLang="zh-CN" dirty="0" err="1" smtClean="0">
                <a:solidFill>
                  <a:srgbClr val="0066FF"/>
                </a:solidFill>
              </a:rPr>
              <a:t>circ</a:t>
            </a:r>
            <a:endParaRPr lang="en-US" altLang="zh-CN" dirty="0" smtClean="0">
              <a:solidFill>
                <a:srgbClr val="0066FF"/>
              </a:solidFill>
            </a:endParaRPr>
          </a:p>
          <a:p>
            <a:r>
              <a:rPr lang="zh-CN" altLang="en-US" dirty="0" smtClean="0"/>
              <a:t>输入：</a:t>
            </a:r>
            <a:r>
              <a:rPr lang="en-US" altLang="zh-CN" dirty="0" smtClean="0"/>
              <a:t>OP</a:t>
            </a:r>
            <a:r>
              <a:rPr lang="zh-CN" altLang="en-US" dirty="0" smtClean="0"/>
              <a:t>、</a:t>
            </a:r>
            <a:r>
              <a:rPr lang="en-US" altLang="zh-CN" dirty="0" smtClean="0"/>
              <a:t>FUNC</a:t>
            </a:r>
            <a:endParaRPr lang="en-US" altLang="zh-CN" dirty="0" smtClean="0"/>
          </a:p>
          <a:p>
            <a:r>
              <a:rPr lang="zh-CN" altLang="en-US" dirty="0" smtClean="0"/>
              <a:t>输出：控制信号</a:t>
            </a:r>
            <a:endParaRPr lang="en-US" altLang="zh-CN" dirty="0" smtClean="0"/>
          </a:p>
          <a:p>
            <a:r>
              <a:rPr lang="zh-CN" altLang="en-US" dirty="0" smtClean="0"/>
              <a:t>内部结构：组合逻辑</a:t>
            </a:r>
            <a:endParaRPr lang="en-US" altLang="zh-CN" dirty="0" smtClean="0"/>
          </a:p>
          <a:p>
            <a:r>
              <a:rPr lang="zh-CN" altLang="en-US" dirty="0" smtClean="0"/>
              <a:t>设计方法：</a:t>
            </a:r>
            <a:endParaRPr lang="en-US" altLang="zh-CN" dirty="0" smtClean="0"/>
          </a:p>
          <a:p>
            <a:pPr lvl="1"/>
            <a:r>
              <a:rPr lang="zh-CN" altLang="en-US" dirty="0" smtClean="0"/>
              <a:t>真值表</a:t>
            </a:r>
            <a:r>
              <a:rPr lang="en-US" altLang="zh-CN" dirty="0" smtClean="0">
                <a:sym typeface="Wingdings" panose="05000000000000000000" pitchFamily="2" charset="2"/>
              </a:rPr>
              <a:t></a:t>
            </a:r>
            <a:r>
              <a:rPr lang="zh-CN" altLang="en-US" dirty="0" smtClean="0">
                <a:sym typeface="Wingdings" panose="05000000000000000000" pitchFamily="2" charset="2"/>
              </a:rPr>
              <a:t>表达式</a:t>
            </a:r>
            <a:r>
              <a:rPr lang="en-US" altLang="zh-CN" dirty="0" smtClean="0">
                <a:sym typeface="Wingdings" panose="05000000000000000000" pitchFamily="2" charset="2"/>
              </a:rPr>
              <a:t></a:t>
            </a:r>
            <a:r>
              <a:rPr lang="zh-CN" altLang="en-US" dirty="0" smtClean="0">
                <a:sym typeface="Wingdings" panose="05000000000000000000" pitchFamily="2" charset="2"/>
              </a:rPr>
              <a:t>电路</a:t>
            </a:r>
            <a:endParaRPr lang="en-US" altLang="zh-CN" dirty="0">
              <a:sym typeface="Wingdings" panose="05000000000000000000" pitchFamily="2" charset="2"/>
            </a:endParaRPr>
          </a:p>
          <a:p>
            <a:r>
              <a:rPr lang="zh-CN" altLang="en-US" dirty="0" smtClean="0">
                <a:solidFill>
                  <a:srgbClr val="0066FF"/>
                </a:solidFill>
              </a:rPr>
              <a:t>单周期</a:t>
            </a:r>
            <a:r>
              <a:rPr lang="zh-CN" altLang="en-US" dirty="0">
                <a:solidFill>
                  <a:srgbClr val="0066FF"/>
                </a:solidFill>
              </a:rPr>
              <a:t>硬布线控制器   </a:t>
            </a:r>
            <a:r>
              <a:rPr lang="zh-CN" altLang="en-US" dirty="0"/>
              <a:t>子电路</a:t>
            </a:r>
            <a:endParaRPr lang="en-US" altLang="zh-CN" dirty="0"/>
          </a:p>
          <a:p>
            <a:pPr lvl="1"/>
            <a:endParaRPr lang="en-US" altLang="zh-CN" dirty="0" smtClean="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控制器内部结构</a:t>
            </a:r>
            <a:endParaRPr lang="zh-CN" altLang="en-US" dirty="0"/>
          </a:p>
        </p:txBody>
      </p:sp>
      <p:sp>
        <p:nvSpPr>
          <p:cNvPr id="6" name="内容占位符 5"/>
          <p:cNvSpPr>
            <a:spLocks noGrp="1"/>
          </p:cNvSpPr>
          <p:nvPr>
            <p:ph idx="1"/>
          </p:nvPr>
        </p:nvSpPr>
        <p:spPr>
          <a:xfrm>
            <a:off x="487822" y="942764"/>
            <a:ext cx="11225641" cy="5637024"/>
          </a:xfrm>
        </p:spPr>
        <p:txBody>
          <a:bodyPr/>
          <a:lstStyle/>
          <a:p>
            <a:r>
              <a:rPr lang="zh-CN" altLang="en-US" dirty="0" smtClean="0"/>
              <a:t>输入：</a:t>
            </a:r>
            <a:r>
              <a:rPr lang="en-US" altLang="zh-CN" dirty="0" smtClean="0"/>
              <a:t>6</a:t>
            </a:r>
            <a:r>
              <a:rPr lang="zh-CN" altLang="en-US" dirty="0" smtClean="0"/>
              <a:t>位</a:t>
            </a:r>
            <a:r>
              <a:rPr lang="en-US" altLang="zh-CN" dirty="0" smtClean="0"/>
              <a:t>OP_CODE</a:t>
            </a:r>
            <a:r>
              <a:rPr lang="zh-CN" altLang="en-US" dirty="0" smtClean="0"/>
              <a:t>、</a:t>
            </a:r>
            <a:r>
              <a:rPr lang="en-US" altLang="zh-CN" dirty="0" smtClean="0"/>
              <a:t>6</a:t>
            </a:r>
            <a:r>
              <a:rPr lang="zh-CN" altLang="en-US" dirty="0" smtClean="0"/>
              <a:t>位</a:t>
            </a:r>
            <a:r>
              <a:rPr lang="en-US" altLang="zh-CN" dirty="0" err="1" smtClean="0"/>
              <a:t>Func</a:t>
            </a:r>
            <a:r>
              <a:rPr lang="en-US" altLang="zh-CN" dirty="0" smtClean="0"/>
              <a:t>     </a:t>
            </a:r>
            <a:r>
              <a:rPr lang="zh-CN" altLang="en-US" dirty="0" smtClean="0"/>
              <a:t>输出：所有控制信号</a:t>
            </a:r>
            <a:endParaRPr lang="en-US" altLang="zh-CN" dirty="0" smtClean="0"/>
          </a:p>
          <a:p>
            <a:r>
              <a:rPr lang="en-US" altLang="zh-CN" dirty="0" err="1" smtClean="0"/>
              <a:t>Logisim</a:t>
            </a:r>
            <a:r>
              <a:rPr lang="zh-CN" altLang="en-US" dirty="0" smtClean="0"/>
              <a:t>自动生成电路支持最多</a:t>
            </a:r>
            <a:r>
              <a:rPr lang="en-US" altLang="zh-CN" dirty="0" smtClean="0"/>
              <a:t>12</a:t>
            </a:r>
            <a:r>
              <a:rPr lang="zh-CN" altLang="en-US" dirty="0" smtClean="0"/>
              <a:t>个输入，</a:t>
            </a:r>
            <a:r>
              <a:rPr lang="en-US" altLang="zh-CN" dirty="0" smtClean="0"/>
              <a:t>12</a:t>
            </a:r>
            <a:r>
              <a:rPr lang="zh-CN" altLang="en-US" dirty="0" smtClean="0"/>
              <a:t>个输出，</a:t>
            </a:r>
            <a:endParaRPr lang="en-US" altLang="zh-CN" dirty="0" smtClean="0"/>
          </a:p>
          <a:p>
            <a:pPr lvl="1"/>
            <a:r>
              <a:rPr lang="en-US" altLang="zh-CN" dirty="0" smtClean="0"/>
              <a:t>12</a:t>
            </a:r>
            <a:r>
              <a:rPr lang="zh-CN" altLang="en-US" dirty="0" smtClean="0"/>
              <a:t>个输入刚好，超过</a:t>
            </a:r>
            <a:r>
              <a:rPr lang="en-US" altLang="zh-CN" dirty="0" smtClean="0"/>
              <a:t>12</a:t>
            </a:r>
            <a:r>
              <a:rPr lang="zh-CN" altLang="en-US" dirty="0" smtClean="0"/>
              <a:t>个输出可以利用多个电路实现     其他信号生成</a:t>
            </a:r>
            <a:endParaRPr lang="zh-CN" altLang="en-US" dirty="0"/>
          </a:p>
        </p:txBody>
      </p:sp>
      <p:pic>
        <p:nvPicPr>
          <p:cNvPr id="7" name="内容占位符 4"/>
          <p:cNvPicPr>
            <a:picLocks noChangeAspect="1"/>
          </p:cNvPicPr>
          <p:nvPr/>
        </p:nvPicPr>
        <p:blipFill>
          <a:blip r:embed="rId1"/>
          <a:stretch>
            <a:fillRect/>
          </a:stretch>
        </p:blipFill>
        <p:spPr>
          <a:xfrm>
            <a:off x="879418" y="2519949"/>
            <a:ext cx="10442448" cy="3959255"/>
          </a:xfrm>
          <a:prstGeom prst="rect">
            <a:avLst/>
          </a:prstGeom>
        </p:spPr>
      </p:pic>
      <p:sp>
        <p:nvSpPr>
          <p:cNvPr id="8" name="矩形 7"/>
          <p:cNvSpPr/>
          <p:nvPr/>
        </p:nvSpPr>
        <p:spPr>
          <a:xfrm>
            <a:off x="6009202" y="2704838"/>
            <a:ext cx="2031325" cy="461665"/>
          </a:xfrm>
          <a:prstGeom prst="rect">
            <a:avLst/>
          </a:prstGeom>
        </p:spPr>
        <p:txBody>
          <a:bodyPr wrap="none">
            <a:spAutoFit/>
          </a:bodyPr>
          <a:lstStyle/>
          <a:p>
            <a:r>
              <a:rPr lang="zh-CN" altLang="en-US" sz="2400" dirty="0">
                <a:solidFill>
                  <a:srgbClr val="7030A0"/>
                </a:solidFill>
                <a:latin typeface="微软雅黑" panose="020B0503020204020204" pitchFamily="34" charset="-122"/>
                <a:ea typeface="微软雅黑" panose="020B0503020204020204" pitchFamily="34" charset="-122"/>
              </a:rPr>
              <a:t>运算器</a:t>
            </a:r>
            <a:r>
              <a:rPr lang="zh-CN" altLang="en-US" sz="2400" dirty="0" smtClean="0">
                <a:solidFill>
                  <a:srgbClr val="7030A0"/>
                </a:solidFill>
                <a:latin typeface="微软雅黑" panose="020B0503020204020204" pitchFamily="34" charset="-122"/>
                <a:ea typeface="微软雅黑" panose="020B0503020204020204" pitchFamily="34" charset="-122"/>
              </a:rPr>
              <a:t>控制器</a:t>
            </a:r>
            <a:endParaRPr lang="zh-CN" altLang="en-US" sz="2400" dirty="0">
              <a:solidFill>
                <a:srgbClr val="7030A0"/>
              </a:solidFill>
              <a:latin typeface="微软雅黑" panose="020B0503020204020204" pitchFamily="34" charset="-122"/>
              <a:ea typeface="微软雅黑" panose="020B0503020204020204" pitchFamily="34" charset="-122"/>
            </a:endParaRPr>
          </a:p>
        </p:txBody>
      </p:sp>
      <p:cxnSp>
        <p:nvCxnSpPr>
          <p:cNvPr id="13" name="直接箭头连接符 12"/>
          <p:cNvCxnSpPr/>
          <p:nvPr/>
        </p:nvCxnSpPr>
        <p:spPr>
          <a:xfrm flipH="1">
            <a:off x="4463866" y="2935670"/>
            <a:ext cx="15453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441762" y="4268743"/>
            <a:ext cx="2031325" cy="461665"/>
          </a:xfrm>
          <a:prstGeom prst="rect">
            <a:avLst/>
          </a:prstGeom>
        </p:spPr>
        <p:txBody>
          <a:bodyPr wrap="none">
            <a:spAutoFit/>
          </a:bodyPr>
          <a:lstStyle/>
          <a:p>
            <a:r>
              <a:rPr lang="zh-CN" altLang="en-US" sz="2400" dirty="0">
                <a:solidFill>
                  <a:srgbClr val="7030A0"/>
                </a:solidFill>
                <a:latin typeface="微软雅黑" panose="020B0503020204020204" pitchFamily="34" charset="-122"/>
                <a:ea typeface="微软雅黑" panose="020B0503020204020204" pitchFamily="34" charset="-122"/>
              </a:rPr>
              <a:t>控制</a:t>
            </a:r>
            <a:r>
              <a:rPr lang="zh-CN" altLang="en-US" sz="2400" dirty="0" smtClean="0">
                <a:solidFill>
                  <a:srgbClr val="7030A0"/>
                </a:solidFill>
                <a:latin typeface="微软雅黑" panose="020B0503020204020204" pitchFamily="34" charset="-122"/>
                <a:ea typeface="微软雅黑" panose="020B0503020204020204" pitchFamily="34" charset="-122"/>
              </a:rPr>
              <a:t>信号生成</a:t>
            </a:r>
            <a:endParaRPr lang="zh-CN" altLang="en-US" sz="2400" dirty="0">
              <a:solidFill>
                <a:srgbClr val="7030A0"/>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flipH="1">
            <a:off x="5896426" y="4524405"/>
            <a:ext cx="15453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endParaRPr lang="zh-CN" altLang="en-US" dirty="0"/>
          </a:p>
        </p:txBody>
      </p:sp>
      <p:sp>
        <p:nvSpPr>
          <p:cNvPr id="3" name="内容占位符 2"/>
          <p:cNvSpPr>
            <a:spLocks noGrp="1"/>
          </p:cNvSpPr>
          <p:nvPr>
            <p:ph idx="1"/>
          </p:nvPr>
        </p:nvSpPr>
        <p:spPr>
          <a:xfrm>
            <a:off x="487822" y="942764"/>
            <a:ext cx="11335369" cy="5637024"/>
          </a:xfrm>
        </p:spPr>
        <p:txBody>
          <a:bodyPr/>
          <a:lstStyle/>
          <a:p>
            <a:pPr marL="457200" indent="-457200">
              <a:buFont typeface="+mj-lt"/>
              <a:buAutoNum type="arabicPeriod"/>
            </a:pPr>
            <a:r>
              <a:rPr lang="zh-CN" altLang="en-US" dirty="0">
                <a:solidFill>
                  <a:srgbClr val="FF0000"/>
                </a:solidFill>
              </a:rPr>
              <a:t>选定指令系统</a:t>
            </a:r>
            <a:r>
              <a:rPr lang="zh-CN" altLang="en-US" dirty="0"/>
              <a:t>，将指令功能用</a:t>
            </a:r>
            <a:r>
              <a:rPr lang="en-US" altLang="zh-CN" dirty="0"/>
              <a:t>RTL</a:t>
            </a:r>
            <a:r>
              <a:rPr lang="zh-CN" altLang="en-US" dirty="0"/>
              <a:t>来表示。</a:t>
            </a:r>
            <a:endParaRPr lang="zh-CN" altLang="en-US" dirty="0"/>
          </a:p>
          <a:p>
            <a:pPr marL="457200" indent="-457200">
              <a:buFont typeface="+mj-lt"/>
              <a:buAutoNum type="arabicPeriod"/>
            </a:pPr>
            <a:r>
              <a:rPr lang="zh-CN" altLang="en-US" dirty="0">
                <a:solidFill>
                  <a:srgbClr val="FF0000"/>
                </a:solidFill>
              </a:rPr>
              <a:t>设计部件与通路</a:t>
            </a:r>
            <a:r>
              <a:rPr lang="zh-CN" altLang="en-US" dirty="0"/>
              <a:t>，根据指令功能设计功能部件，并考虑各部件如何互连</a:t>
            </a:r>
            <a:r>
              <a:rPr lang="en-US" altLang="zh-CN" dirty="0"/>
              <a:t>---</a:t>
            </a:r>
            <a:r>
              <a:rPr lang="zh-CN" altLang="en-US" dirty="0"/>
              <a:t>数据通路。</a:t>
            </a:r>
            <a:endParaRPr lang="zh-CN" altLang="en-US" dirty="0"/>
          </a:p>
          <a:p>
            <a:pPr marL="457200" indent="-457200">
              <a:buFont typeface="+mj-lt"/>
              <a:buAutoNum type="arabicPeriod"/>
            </a:pPr>
            <a:r>
              <a:rPr lang="zh-CN" altLang="en-US" dirty="0">
                <a:solidFill>
                  <a:srgbClr val="FF0000"/>
                </a:solidFill>
              </a:rPr>
              <a:t>设计控点</a:t>
            </a:r>
            <a:r>
              <a:rPr lang="zh-CN" altLang="en-US" dirty="0"/>
              <a:t>，确定所有功能部件，数据通路所需控制信号</a:t>
            </a:r>
            <a:endParaRPr lang="zh-CN" altLang="en-US" dirty="0"/>
          </a:p>
          <a:p>
            <a:pPr marL="457200" indent="-457200">
              <a:buFont typeface="+mj-lt"/>
              <a:buAutoNum type="arabicPeriod"/>
            </a:pPr>
            <a:r>
              <a:rPr lang="zh-CN" altLang="en-US" dirty="0">
                <a:solidFill>
                  <a:srgbClr val="FF0000"/>
                </a:solidFill>
              </a:rPr>
              <a:t>分析指令信号序列</a:t>
            </a:r>
            <a:r>
              <a:rPr lang="zh-CN" altLang="en-US" dirty="0"/>
              <a:t>，汇总所有指令的控制信号序列，生成指令与控制信号关系表。</a:t>
            </a:r>
            <a:endParaRPr lang="en-US" altLang="zh-CN" dirty="0"/>
          </a:p>
          <a:p>
            <a:pPr marL="457200" indent="-457200">
              <a:buFont typeface="+mj-lt"/>
              <a:buAutoNum type="arabicPeriod"/>
            </a:pPr>
            <a:r>
              <a:rPr lang="zh-CN" altLang="en-US" dirty="0">
                <a:solidFill>
                  <a:srgbClr val="FF0000"/>
                </a:solidFill>
              </a:rPr>
              <a:t>设计控制器</a:t>
            </a:r>
            <a:r>
              <a:rPr lang="zh-CN" altLang="en-US" dirty="0"/>
              <a:t>，根据关系表设计微指令，微程序，或生成每个控制信号的逻辑表达式，设计硬布线控制器。</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控制信号产生条件</a:t>
            </a:r>
            <a:endParaRPr lang="zh-CN" altLang="en-US" dirty="0"/>
          </a:p>
        </p:txBody>
      </p:sp>
      <p:graphicFrame>
        <p:nvGraphicFramePr>
          <p:cNvPr id="5" name="表格 4"/>
          <p:cNvGraphicFramePr>
            <a:graphicFrameLocks noGrp="1"/>
          </p:cNvGraphicFramePr>
          <p:nvPr/>
        </p:nvGraphicFramePr>
        <p:xfrm>
          <a:off x="727074" y="875255"/>
          <a:ext cx="10617201" cy="5567421"/>
        </p:xfrm>
        <a:graphic>
          <a:graphicData uri="http://schemas.openxmlformats.org/drawingml/2006/table">
            <a:tbl>
              <a:tblPr firstRow="1" bandRow="1">
                <a:tableStyleId>{5C22544A-7EE6-4342-B048-85BDC9FD1C3A}</a:tableStyleId>
              </a:tblPr>
              <a:tblGrid>
                <a:gridCol w="904121"/>
                <a:gridCol w="1435855"/>
                <a:gridCol w="3486150"/>
                <a:gridCol w="4791075"/>
              </a:tblGrid>
              <a:tr h="411188">
                <a:tc>
                  <a:txBody>
                    <a:bodyPr/>
                    <a:lstStyle/>
                    <a:p>
                      <a:pPr algn="ct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控制信号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信号说明</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产生条件（信号为</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tc>
              </a:tr>
              <a:tr h="411188">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MemToReg</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写入寄存器的数据来自存储器</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lw</a:t>
                      </a:r>
                      <a:r>
                        <a:rPr lang="zh-CN" altLang="en-US" dirty="0" smtClean="0">
                          <a:latin typeface="微软雅黑" panose="020B0503020204020204" pitchFamily="34" charset="-122"/>
                          <a:ea typeface="微软雅黑" panose="020B0503020204020204" pitchFamily="34" charset="-122"/>
                        </a:rPr>
                        <a:t>指令</a:t>
                      </a:r>
                      <a:endParaRPr lang="zh-CN" altLang="en-US" dirty="0" smtClean="0">
                        <a:latin typeface="微软雅黑" panose="020B0503020204020204" pitchFamily="34" charset="-122"/>
                        <a:ea typeface="微软雅黑" panose="020B0503020204020204" pitchFamily="34" charset="-122"/>
                      </a:endParaRPr>
                    </a:p>
                  </a:txBody>
                  <a:tcPr anchor="ctr"/>
                </a:tc>
              </a:tr>
              <a:tr h="437526">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MemWrite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写内存控制信号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sw</a:t>
                      </a:r>
                      <a:r>
                        <a:rPr lang="zh-CN" altLang="en-US" dirty="0" smtClean="0">
                          <a:latin typeface="微软雅黑" panose="020B0503020204020204" pitchFamily="34" charset="-122"/>
                          <a:ea typeface="微软雅黑" panose="020B0503020204020204" pitchFamily="34" charset="-122"/>
                        </a:rPr>
                        <a:t>指令   未单独设置</a:t>
                      </a:r>
                      <a:r>
                        <a:rPr lang="en-US" altLang="zh-CN" dirty="0" err="1" smtClean="0">
                          <a:latin typeface="微软雅黑" panose="020B0503020204020204" pitchFamily="34" charset="-122"/>
                          <a:ea typeface="微软雅黑" panose="020B0503020204020204" pitchFamily="34" charset="-122"/>
                        </a:rPr>
                        <a:t>MemRead</a:t>
                      </a:r>
                      <a:r>
                        <a:rPr lang="zh-CN" altLang="en-US" dirty="0" smtClean="0">
                          <a:latin typeface="微软雅黑" panose="020B0503020204020204" pitchFamily="34" charset="-122"/>
                          <a:ea typeface="微软雅黑" panose="020B0503020204020204" pitchFamily="34" charset="-122"/>
                        </a:rPr>
                        <a:t>信号</a:t>
                      </a:r>
                      <a:endParaRPr lang="zh-CN" altLang="en-US" dirty="0">
                        <a:latin typeface="微软雅黑" panose="020B0503020204020204" pitchFamily="34" charset="-122"/>
                        <a:ea typeface="微软雅黑" panose="020B0503020204020204" pitchFamily="34" charset="-122"/>
                      </a:endParaRPr>
                    </a:p>
                  </a:txBody>
                  <a:tcPr anchor="ctr"/>
                </a:tc>
              </a:tr>
              <a:tr h="411188">
                <a:tc>
                  <a:txBody>
                    <a:bodyPr/>
                    <a:lstStyle/>
                    <a:p>
                      <a:pPr algn="ctr"/>
                      <a:r>
                        <a:rPr lang="en-US" altLang="zh-CN" dirty="0" smtClean="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Beq</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Beq</a:t>
                      </a:r>
                      <a:r>
                        <a:rPr lang="zh-CN" altLang="en-US" dirty="0" smtClean="0">
                          <a:latin typeface="微软雅黑" panose="020B0503020204020204" pitchFamily="34" charset="-122"/>
                          <a:ea typeface="微软雅黑" panose="020B0503020204020204" pitchFamily="34" charset="-122"/>
                        </a:rPr>
                        <a:t>指令译码信号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Beq</a:t>
                      </a:r>
                      <a:r>
                        <a:rPr lang="zh-CN" altLang="en-US" dirty="0" smtClean="0">
                          <a:latin typeface="微软雅黑" panose="020B0503020204020204" pitchFamily="34" charset="-122"/>
                          <a:ea typeface="微软雅黑" panose="020B0503020204020204" pitchFamily="34" charset="-122"/>
                        </a:rPr>
                        <a:t>指令</a:t>
                      </a:r>
                      <a:endParaRPr lang="zh-CN" altLang="en-US" dirty="0">
                        <a:latin typeface="微软雅黑" panose="020B0503020204020204" pitchFamily="34" charset="-122"/>
                        <a:ea typeface="微软雅黑" panose="020B0503020204020204" pitchFamily="34" charset="-122"/>
                      </a:endParaRPr>
                    </a:p>
                  </a:txBody>
                  <a:tcPr anchor="ctr"/>
                </a:tc>
              </a:tr>
              <a:tr h="411188">
                <a:tc>
                  <a:txBody>
                    <a:bodyPr/>
                    <a:lstStyle/>
                    <a:p>
                      <a:pPr algn="ctr"/>
                      <a:r>
                        <a:rPr lang="en-US" altLang="zh-CN" dirty="0" smtClean="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Bne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smtClean="0">
                          <a:latin typeface="微软雅黑" panose="020B0503020204020204" pitchFamily="34" charset="-122"/>
                          <a:ea typeface="微软雅黑" panose="020B0503020204020204" pitchFamily="34" charset="-122"/>
                        </a:rPr>
                        <a:t>Bne</a:t>
                      </a:r>
                      <a:r>
                        <a:rPr lang="zh-CN" altLang="en-US" dirty="0" smtClean="0">
                          <a:latin typeface="微软雅黑" panose="020B0503020204020204" pitchFamily="34" charset="-122"/>
                          <a:ea typeface="微软雅黑" panose="020B0503020204020204" pitchFamily="34" charset="-122"/>
                        </a:rPr>
                        <a:t>指令译码信号</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Bne</a:t>
                      </a:r>
                      <a:r>
                        <a:rPr lang="zh-CN" altLang="en-US" dirty="0" smtClean="0">
                          <a:latin typeface="微软雅黑" panose="020B0503020204020204" pitchFamily="34" charset="-122"/>
                          <a:ea typeface="微软雅黑" panose="020B0503020204020204" pitchFamily="34" charset="-122"/>
                        </a:rPr>
                        <a:t>指令</a:t>
                      </a:r>
                      <a:endParaRPr lang="zh-CN" altLang="en-US" dirty="0">
                        <a:latin typeface="微软雅黑" panose="020B0503020204020204" pitchFamily="34" charset="-122"/>
                        <a:ea typeface="微软雅黑" panose="020B0503020204020204" pitchFamily="34" charset="-122"/>
                      </a:endParaRPr>
                    </a:p>
                  </a:txBody>
                  <a:tcPr anchor="ctr"/>
                </a:tc>
              </a:tr>
              <a:tr h="411188">
                <a:tc>
                  <a:txBody>
                    <a:bodyPr/>
                    <a:lstStyle/>
                    <a:p>
                      <a:pPr algn="ctr"/>
                      <a:r>
                        <a:rPr lang="en-US" altLang="zh-CN" dirty="0" smtClean="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AluOP</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运算器操作控制符</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R</a:t>
                      </a:r>
                      <a:r>
                        <a:rPr lang="zh-CN" altLang="en-US" dirty="0" smtClean="0">
                          <a:latin typeface="微软雅黑" panose="020B0503020204020204" pitchFamily="34" charset="-122"/>
                          <a:ea typeface="微软雅黑" panose="020B0503020204020204" pitchFamily="34" charset="-122"/>
                        </a:rPr>
                        <a:t>型指令根据</a:t>
                      </a:r>
                      <a:r>
                        <a:rPr lang="en-US" altLang="zh-CN" dirty="0" err="1" smtClean="0">
                          <a:latin typeface="微软雅黑" panose="020B0503020204020204" pitchFamily="34" charset="-122"/>
                          <a:ea typeface="微软雅黑" panose="020B0503020204020204" pitchFamily="34" charset="-122"/>
                        </a:rPr>
                        <a:t>Func</a:t>
                      </a:r>
                      <a:r>
                        <a:rPr lang="zh-CN" altLang="en-US" dirty="0" smtClean="0">
                          <a:latin typeface="微软雅黑" panose="020B0503020204020204" pitchFamily="34" charset="-122"/>
                          <a:ea typeface="微软雅黑" panose="020B0503020204020204" pitchFamily="34" charset="-122"/>
                        </a:rPr>
                        <a:t>选择</a:t>
                      </a:r>
                      <a:endParaRPr lang="zh-CN" altLang="en-US" dirty="0">
                        <a:latin typeface="微软雅黑" panose="020B0503020204020204" pitchFamily="34" charset="-122"/>
                        <a:ea typeface="微软雅黑" panose="020B0503020204020204" pitchFamily="34" charset="-122"/>
                      </a:endParaRPr>
                    </a:p>
                  </a:txBody>
                  <a:tcPr anchor="ctr"/>
                </a:tc>
              </a:tr>
              <a:tr h="468207">
                <a:tc>
                  <a:txBody>
                    <a:bodyPr/>
                    <a:lstStyle/>
                    <a:p>
                      <a:pPr algn="ctr"/>
                      <a:r>
                        <a:rPr lang="en-US" altLang="zh-CN" dirty="0" smtClean="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AluSrcB</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运算器第二输入选择</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Lw</a:t>
                      </a:r>
                      <a:r>
                        <a:rPr lang="zh-CN" altLang="en-US" dirty="0" smtClean="0">
                          <a:latin typeface="微软雅黑" panose="020B0503020204020204" pitchFamily="34" charset="-122"/>
                          <a:ea typeface="微软雅黑" panose="020B0503020204020204" pitchFamily="34" charset="-122"/>
                        </a:rPr>
                        <a:t>指令，</a:t>
                      </a:r>
                      <a:r>
                        <a:rPr lang="en-US" altLang="zh-CN" dirty="0" err="1" smtClean="0">
                          <a:latin typeface="微软雅黑" panose="020B0503020204020204" pitchFamily="34" charset="-122"/>
                          <a:ea typeface="微软雅黑" panose="020B0503020204020204" pitchFamily="34" charset="-122"/>
                        </a:rPr>
                        <a:t>sw</a:t>
                      </a:r>
                      <a:r>
                        <a:rPr lang="zh-CN" altLang="en-US" dirty="0" smtClean="0">
                          <a:latin typeface="微软雅黑" panose="020B0503020204020204" pitchFamily="34" charset="-122"/>
                          <a:ea typeface="微软雅黑" panose="020B0503020204020204" pitchFamily="34" charset="-122"/>
                        </a:rPr>
                        <a:t>指令，立即数运算类指令</a:t>
                      </a:r>
                      <a:endParaRPr lang="zh-CN" altLang="en-US" dirty="0">
                        <a:latin typeface="微软雅黑" panose="020B0503020204020204" pitchFamily="34" charset="-122"/>
                        <a:ea typeface="微软雅黑" panose="020B0503020204020204" pitchFamily="34" charset="-122"/>
                      </a:endParaRPr>
                    </a:p>
                  </a:txBody>
                  <a:tcPr anchor="ctr"/>
                </a:tc>
              </a:tr>
              <a:tr h="411188">
                <a:tc>
                  <a:txBody>
                    <a:bodyPr/>
                    <a:lstStyle/>
                    <a:p>
                      <a:pPr algn="ctr"/>
                      <a:r>
                        <a:rPr lang="en-US" altLang="zh-CN" dirty="0" smtClean="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RegWrite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寄存器写使能控制信号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 寄存器写回信号</a:t>
                      </a:r>
                      <a:endParaRPr lang="zh-CN" altLang="en-US" dirty="0">
                        <a:latin typeface="微软雅黑" panose="020B0503020204020204" pitchFamily="34" charset="-122"/>
                        <a:ea typeface="微软雅黑" panose="020B0503020204020204" pitchFamily="34" charset="-122"/>
                      </a:endParaRPr>
                    </a:p>
                  </a:txBody>
                  <a:tcPr anchor="ctr"/>
                </a:tc>
              </a:tr>
              <a:tr h="182880">
                <a:tc>
                  <a:txBody>
                    <a:bodyPr/>
                    <a:lstStyle/>
                    <a:p>
                      <a:pPr algn="ctr"/>
                      <a:r>
                        <a:rPr lang="en-US" altLang="zh-CN" dirty="0" smtClean="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RegDst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写入寄存器选择控制信号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latin typeface="微软雅黑" panose="020B0503020204020204" pitchFamily="34" charset="-122"/>
                          <a:ea typeface="微软雅黑" panose="020B0503020204020204" pitchFamily="34" charset="-122"/>
                        </a:rPr>
                        <a:t> R</a:t>
                      </a:r>
                      <a:r>
                        <a:rPr lang="zh-CN" altLang="en-US" dirty="0" smtClean="0">
                          <a:latin typeface="微软雅黑" panose="020B0503020204020204" pitchFamily="34" charset="-122"/>
                          <a:ea typeface="微软雅黑" panose="020B0503020204020204" pitchFamily="34" charset="-122"/>
                        </a:rPr>
                        <a:t>型指令</a:t>
                      </a:r>
                      <a:endParaRPr lang="zh-CN" altLang="en-US" dirty="0">
                        <a:latin typeface="微软雅黑" panose="020B0503020204020204" pitchFamily="34" charset="-122"/>
                        <a:ea typeface="微软雅黑" panose="020B0503020204020204" pitchFamily="34" charset="-122"/>
                      </a:endParaRPr>
                    </a:p>
                  </a:txBody>
                  <a:tcPr anchor="ctr"/>
                </a:tc>
              </a:tr>
              <a:tr h="182880">
                <a:tc>
                  <a:txBody>
                    <a:bodyPr/>
                    <a:lstStyle/>
                    <a:p>
                      <a:pPr algn="ctr"/>
                      <a:r>
                        <a:rPr lang="en-US" altLang="zh-CN" dirty="0" smtClean="0">
                          <a:solidFill>
                            <a:srgbClr val="FF0000"/>
                          </a:solidFill>
                          <a:latin typeface="微软雅黑" panose="020B0503020204020204" pitchFamily="34" charset="-122"/>
                          <a:ea typeface="微软雅黑" panose="020B0503020204020204" pitchFamily="34" charset="-122"/>
                        </a:rPr>
                        <a:t>9</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solidFill>
                            <a:srgbClr val="FF0000"/>
                          </a:solidFill>
                          <a:latin typeface="微软雅黑" panose="020B0503020204020204" pitchFamily="34" charset="-122"/>
                          <a:ea typeface="微软雅黑" panose="020B0503020204020204" pitchFamily="34" charset="-122"/>
                        </a:rPr>
                        <a:t>Syscall</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solidFill>
                            <a:srgbClr val="FF0000"/>
                          </a:solidFill>
                          <a:latin typeface="微软雅黑" panose="020B0503020204020204" pitchFamily="34" charset="-122"/>
                          <a:ea typeface="微软雅黑" panose="020B0503020204020204" pitchFamily="34" charset="-122"/>
                        </a:rPr>
                        <a:t>Syscall</a:t>
                      </a:r>
                      <a:r>
                        <a:rPr lang="zh-CN" altLang="en-US" dirty="0" smtClean="0">
                          <a:solidFill>
                            <a:srgbClr val="FF0000"/>
                          </a:solidFill>
                          <a:latin typeface="微软雅黑" panose="020B0503020204020204" pitchFamily="34" charset="-122"/>
                          <a:ea typeface="微软雅黑" panose="020B0503020204020204" pitchFamily="34" charset="-122"/>
                        </a:rPr>
                        <a:t>指令译码信号</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solidFill>
                            <a:srgbClr val="FF0000"/>
                          </a:solidFill>
                          <a:latin typeface="微软雅黑" panose="020B0503020204020204" pitchFamily="34" charset="-122"/>
                          <a:ea typeface="微软雅黑" panose="020B0503020204020204" pitchFamily="34" charset="-122"/>
                        </a:rPr>
                        <a:t> 根据</a:t>
                      </a:r>
                      <a:r>
                        <a:rPr lang="en-US" altLang="zh-CN" dirty="0" smtClean="0">
                          <a:solidFill>
                            <a:srgbClr val="FF0000"/>
                          </a:solidFill>
                          <a:latin typeface="微软雅黑" panose="020B0503020204020204" pitchFamily="34" charset="-122"/>
                          <a:ea typeface="微软雅黑" panose="020B0503020204020204" pitchFamily="34" charset="-122"/>
                        </a:rPr>
                        <a:t>$V0</a:t>
                      </a:r>
                      <a:r>
                        <a:rPr lang="zh-CN" altLang="en-US" dirty="0" smtClean="0">
                          <a:solidFill>
                            <a:srgbClr val="FF0000"/>
                          </a:solidFill>
                          <a:latin typeface="微软雅黑" panose="020B0503020204020204" pitchFamily="34" charset="-122"/>
                          <a:ea typeface="微软雅黑" panose="020B0503020204020204" pitchFamily="34" charset="-122"/>
                        </a:rPr>
                        <a:t>寄存器的值，决定是停机还是输出</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r>
              <a:tr h="283522">
                <a:tc>
                  <a:txBody>
                    <a:bodyPr/>
                    <a:lstStyle/>
                    <a:p>
                      <a:pPr algn="ctr"/>
                      <a:r>
                        <a:rPr lang="en-US" altLang="zh-CN" dirty="0" smtClean="0">
                          <a:solidFill>
                            <a:srgbClr val="FF0000"/>
                          </a:solidFill>
                          <a:latin typeface="微软雅黑" panose="020B0503020204020204" pitchFamily="34" charset="-122"/>
                          <a:ea typeface="微软雅黑" panose="020B0503020204020204" pitchFamily="34" charset="-122"/>
                        </a:rPr>
                        <a:t>11</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solidFill>
                            <a:srgbClr val="FF0000"/>
                          </a:solidFill>
                          <a:latin typeface="微软雅黑" panose="020B0503020204020204" pitchFamily="34" charset="-122"/>
                          <a:ea typeface="微软雅黑" panose="020B0503020204020204" pitchFamily="34" charset="-122"/>
                        </a:rPr>
                        <a:t>SignedExt</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solidFill>
                            <a:srgbClr val="FF0000"/>
                          </a:solidFill>
                          <a:latin typeface="微软雅黑" panose="020B0503020204020204" pitchFamily="34" charset="-122"/>
                          <a:ea typeface="微软雅黑" panose="020B0503020204020204" pitchFamily="34" charset="-122"/>
                        </a:rPr>
                        <a:t>立即数符号扩展</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solidFill>
                            <a:srgbClr val="FF0000"/>
                          </a:solidFill>
                          <a:latin typeface="微软雅黑" panose="020B0503020204020204" pitchFamily="34" charset="-122"/>
                          <a:ea typeface="微软雅黑" panose="020B0503020204020204" pitchFamily="34" charset="-122"/>
                        </a:rPr>
                        <a:t> ADDI</a:t>
                      </a:r>
                      <a:r>
                        <a:rPr lang="zh-CN" altLang="en-US" dirty="0" smtClean="0">
                          <a:solidFill>
                            <a:srgbClr val="FF0000"/>
                          </a:solidFill>
                          <a:latin typeface="微软雅黑" panose="020B0503020204020204" pitchFamily="34" charset="-122"/>
                          <a:ea typeface="微软雅黑" panose="020B0503020204020204" pitchFamily="34" charset="-122"/>
                        </a:rPr>
                        <a:t>、</a:t>
                      </a:r>
                      <a:r>
                        <a:rPr lang="en-US" altLang="zh-CN" dirty="0" smtClean="0">
                          <a:solidFill>
                            <a:srgbClr val="FF0000"/>
                          </a:solidFill>
                          <a:latin typeface="微软雅黑" panose="020B0503020204020204" pitchFamily="34" charset="-122"/>
                          <a:ea typeface="微软雅黑" panose="020B0503020204020204" pitchFamily="34" charset="-122"/>
                        </a:rPr>
                        <a:t>ADDIU</a:t>
                      </a:r>
                      <a:r>
                        <a:rPr lang="zh-CN" altLang="en-US" dirty="0" smtClean="0">
                          <a:solidFill>
                            <a:srgbClr val="FF0000"/>
                          </a:solidFill>
                          <a:latin typeface="微软雅黑" panose="020B0503020204020204" pitchFamily="34" charset="-122"/>
                          <a:ea typeface="微软雅黑" panose="020B0503020204020204" pitchFamily="34" charset="-122"/>
                        </a:rPr>
                        <a:t>、</a:t>
                      </a:r>
                      <a:r>
                        <a:rPr lang="en-US" altLang="zh-CN" dirty="0" smtClean="0">
                          <a:solidFill>
                            <a:srgbClr val="FF0000"/>
                          </a:solidFill>
                          <a:latin typeface="微软雅黑" panose="020B0503020204020204" pitchFamily="34" charset="-122"/>
                          <a:ea typeface="微软雅黑" panose="020B0503020204020204" pitchFamily="34" charset="-122"/>
                        </a:rPr>
                        <a:t>SLTI</a:t>
                      </a:r>
                      <a:r>
                        <a:rPr lang="zh-CN" altLang="en-US" dirty="0" smtClean="0">
                          <a:solidFill>
                            <a:srgbClr val="FF0000"/>
                          </a:solidFill>
                          <a:latin typeface="微软雅黑" panose="020B0503020204020204" pitchFamily="34" charset="-122"/>
                          <a:ea typeface="微软雅黑" panose="020B0503020204020204" pitchFamily="34" charset="-122"/>
                        </a:rPr>
                        <a:t>指令</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r>
              <a:tr h="201285">
                <a:tc>
                  <a:txBody>
                    <a:bodyPr/>
                    <a:lstStyle/>
                    <a:p>
                      <a:pPr algn="ctr"/>
                      <a:r>
                        <a:rPr lang="en-US" altLang="zh-CN" dirty="0" smtClean="0">
                          <a:solidFill>
                            <a:srgbClr val="FF0000"/>
                          </a:solidFill>
                          <a:latin typeface="微软雅黑" panose="020B0503020204020204" pitchFamily="34" charset="-122"/>
                          <a:ea typeface="微软雅黑" panose="020B0503020204020204" pitchFamily="34" charset="-122"/>
                        </a:rPr>
                        <a:t>12</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solidFill>
                            <a:srgbClr val="FF0000"/>
                          </a:solidFill>
                          <a:latin typeface="微软雅黑" panose="020B0503020204020204" pitchFamily="34" charset="-122"/>
                          <a:ea typeface="微软雅黑" panose="020B0503020204020204" pitchFamily="34" charset="-122"/>
                        </a:rPr>
                        <a:t>JUMP</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solidFill>
                            <a:srgbClr val="FF0000"/>
                          </a:solidFill>
                          <a:latin typeface="微软雅黑" panose="020B0503020204020204" pitchFamily="34" charset="-122"/>
                          <a:ea typeface="微软雅黑" panose="020B0503020204020204" pitchFamily="34" charset="-122"/>
                        </a:rPr>
                        <a:t>无条件分支控制信号</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solidFill>
                            <a:srgbClr val="FF0000"/>
                          </a:solidFill>
                          <a:latin typeface="微软雅黑" panose="020B0503020204020204" pitchFamily="34" charset="-122"/>
                          <a:ea typeface="微软雅黑" panose="020B0503020204020204" pitchFamily="34" charset="-122"/>
                        </a:rPr>
                        <a:t> J</a:t>
                      </a:r>
                      <a:r>
                        <a:rPr lang="zh-CN" altLang="en-US" dirty="0" smtClean="0">
                          <a:solidFill>
                            <a:srgbClr val="FF0000"/>
                          </a:solidFill>
                          <a:latin typeface="微软雅黑" panose="020B0503020204020204" pitchFamily="34" charset="-122"/>
                          <a:ea typeface="微软雅黑" panose="020B0503020204020204" pitchFamily="34" charset="-122"/>
                        </a:rPr>
                        <a:t>、</a:t>
                      </a:r>
                      <a:r>
                        <a:rPr lang="en-US" altLang="zh-CN" dirty="0" smtClean="0">
                          <a:solidFill>
                            <a:srgbClr val="FF0000"/>
                          </a:solidFill>
                          <a:latin typeface="微软雅黑" panose="020B0503020204020204" pitchFamily="34" charset="-122"/>
                          <a:ea typeface="微软雅黑" panose="020B0503020204020204" pitchFamily="34" charset="-122"/>
                        </a:rPr>
                        <a:t>JAL</a:t>
                      </a:r>
                      <a:r>
                        <a:rPr lang="zh-CN" altLang="en-US" dirty="0" smtClean="0">
                          <a:solidFill>
                            <a:srgbClr val="FF0000"/>
                          </a:solidFill>
                          <a:latin typeface="微软雅黑" panose="020B0503020204020204" pitchFamily="34" charset="-122"/>
                          <a:ea typeface="微软雅黑" panose="020B0503020204020204" pitchFamily="34" charset="-122"/>
                        </a:rPr>
                        <a:t>、</a:t>
                      </a:r>
                      <a:r>
                        <a:rPr lang="en-US" altLang="zh-CN" dirty="0" smtClean="0">
                          <a:solidFill>
                            <a:srgbClr val="FF0000"/>
                          </a:solidFill>
                          <a:latin typeface="微软雅黑" panose="020B0503020204020204" pitchFamily="34" charset="-122"/>
                          <a:ea typeface="微软雅黑" panose="020B0503020204020204" pitchFamily="34" charset="-122"/>
                        </a:rPr>
                        <a:t>JR</a:t>
                      </a:r>
                      <a:r>
                        <a:rPr lang="zh-CN" altLang="en-US" dirty="0" smtClean="0">
                          <a:solidFill>
                            <a:srgbClr val="FF0000"/>
                          </a:solidFill>
                          <a:latin typeface="微软雅黑" panose="020B0503020204020204" pitchFamily="34" charset="-122"/>
                          <a:ea typeface="微软雅黑" panose="020B0503020204020204" pitchFamily="34" charset="-122"/>
                        </a:rPr>
                        <a:t>指令</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r>
              <a:tr h="119047">
                <a:tc>
                  <a:txBody>
                    <a:bodyPr/>
                    <a:lstStyle/>
                    <a:p>
                      <a:pPr algn="ctr"/>
                      <a:r>
                        <a:rPr lang="en-US" altLang="zh-CN" dirty="0" smtClean="0">
                          <a:solidFill>
                            <a:srgbClr val="FF0000"/>
                          </a:solidFill>
                          <a:latin typeface="微软雅黑" panose="020B0503020204020204" pitchFamily="34" charset="-122"/>
                          <a:ea typeface="微软雅黑" panose="020B0503020204020204" pitchFamily="34" charset="-122"/>
                        </a:rPr>
                        <a:t>13</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solidFill>
                            <a:srgbClr val="FF0000"/>
                          </a:solidFill>
                          <a:latin typeface="微软雅黑" panose="020B0503020204020204" pitchFamily="34" charset="-122"/>
                          <a:ea typeface="微软雅黑" panose="020B0503020204020204" pitchFamily="34" charset="-122"/>
                        </a:rPr>
                        <a:t>JR</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solidFill>
                            <a:srgbClr val="FF0000"/>
                          </a:solidFill>
                          <a:latin typeface="微软雅黑" panose="020B0503020204020204" pitchFamily="34" charset="-122"/>
                          <a:ea typeface="微软雅黑" panose="020B0503020204020204" pitchFamily="34" charset="-122"/>
                        </a:rPr>
                        <a:t>寄存器跳转指令译码信号</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solidFill>
                            <a:srgbClr val="FF0000"/>
                          </a:solidFill>
                          <a:latin typeface="微软雅黑" panose="020B0503020204020204" pitchFamily="34" charset="-122"/>
                          <a:ea typeface="微软雅黑" panose="020B0503020204020204" pitchFamily="34" charset="-122"/>
                        </a:rPr>
                        <a:t> JR</a:t>
                      </a:r>
                      <a:r>
                        <a:rPr lang="zh-CN" altLang="en-US" dirty="0" smtClean="0">
                          <a:solidFill>
                            <a:srgbClr val="FF0000"/>
                          </a:solidFill>
                          <a:latin typeface="微软雅黑" panose="020B0503020204020204" pitchFamily="34" charset="-122"/>
                          <a:ea typeface="微软雅黑" panose="020B0503020204020204" pitchFamily="34" charset="-122"/>
                        </a:rPr>
                        <a:t>指令</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r>
              <a:tr h="0">
                <a:tc>
                  <a:txBody>
                    <a:bodyPr/>
                    <a:lstStyle/>
                    <a:p>
                      <a:pPr algn="ctr"/>
                      <a:r>
                        <a:rPr lang="en-US" altLang="zh-CN" dirty="0" smtClean="0">
                          <a:solidFill>
                            <a:srgbClr val="FF0000"/>
                          </a:solidFill>
                          <a:latin typeface="微软雅黑" panose="020B0503020204020204" pitchFamily="34" charset="-122"/>
                          <a:ea typeface="微软雅黑" panose="020B0503020204020204" pitchFamily="34" charset="-122"/>
                        </a:rPr>
                        <a:t>14</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solidFill>
                            <a:srgbClr val="FF0000"/>
                          </a:solidFill>
                          <a:latin typeface="微软雅黑" panose="020B0503020204020204" pitchFamily="34" charset="-122"/>
                          <a:ea typeface="微软雅黑" panose="020B0503020204020204" pitchFamily="34" charset="-122"/>
                        </a:rPr>
                        <a:t>JAL</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solidFill>
                            <a:srgbClr val="FF0000"/>
                          </a:solidFill>
                          <a:latin typeface="微软雅黑" panose="020B0503020204020204" pitchFamily="34" charset="-122"/>
                          <a:ea typeface="微软雅黑" panose="020B0503020204020204" pitchFamily="34" charset="-122"/>
                        </a:rPr>
                        <a:t>JAL</a:t>
                      </a:r>
                      <a:r>
                        <a:rPr lang="zh-CN" altLang="en-US" dirty="0" smtClean="0">
                          <a:solidFill>
                            <a:srgbClr val="FF0000"/>
                          </a:solidFill>
                          <a:latin typeface="微软雅黑" panose="020B0503020204020204" pitchFamily="34" charset="-122"/>
                          <a:ea typeface="微软雅黑" panose="020B0503020204020204" pitchFamily="34" charset="-122"/>
                        </a:rPr>
                        <a:t>指令译码信号</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solidFill>
                            <a:srgbClr val="FF0000"/>
                          </a:solidFill>
                          <a:latin typeface="微软雅黑" panose="020B0503020204020204" pitchFamily="34" charset="-122"/>
                          <a:ea typeface="微软雅黑" panose="020B0503020204020204" pitchFamily="34" charset="-122"/>
                        </a:rPr>
                        <a:t> JAL</a:t>
                      </a:r>
                      <a:r>
                        <a:rPr lang="zh-CN" altLang="en-US" dirty="0" smtClean="0">
                          <a:solidFill>
                            <a:srgbClr val="FF0000"/>
                          </a:solidFill>
                          <a:latin typeface="微软雅黑" panose="020B0503020204020204" pitchFamily="34" charset="-122"/>
                          <a:ea typeface="微软雅黑" panose="020B0503020204020204" pitchFamily="34" charset="-122"/>
                        </a:rPr>
                        <a:t>指令   </a:t>
                      </a:r>
                      <a:endParaRPr lang="zh-CN" altLang="en-US" dirty="0">
                        <a:solidFill>
                          <a:srgbClr val="FF0000"/>
                        </a:solidFill>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真值表</a:t>
            </a:r>
            <a:r>
              <a:rPr lang="en-US" altLang="zh-CN" dirty="0" smtClean="0">
                <a:sym typeface="Wingdings" panose="05000000000000000000" pitchFamily="2" charset="2"/>
              </a:rPr>
              <a:t></a:t>
            </a:r>
            <a:r>
              <a:rPr lang="zh-CN" altLang="en-US" dirty="0" smtClean="0">
                <a:sym typeface="Wingdings" panose="05000000000000000000" pitchFamily="2" charset="2"/>
              </a:rPr>
              <a:t>逻辑表达式</a:t>
            </a:r>
            <a:r>
              <a:rPr lang="en-US" altLang="zh-CN" dirty="0" smtClean="0">
                <a:sym typeface="Wingdings" panose="05000000000000000000" pitchFamily="2" charset="2"/>
              </a:rPr>
              <a:t></a:t>
            </a:r>
            <a:r>
              <a:rPr lang="en-US" altLang="zh-CN" dirty="0" err="1" smtClean="0">
                <a:sym typeface="Wingdings" panose="05000000000000000000" pitchFamily="2" charset="2"/>
              </a:rPr>
              <a:t>Logisim</a:t>
            </a:r>
            <a:r>
              <a:rPr lang="zh-CN" altLang="en-US" dirty="0" smtClean="0">
                <a:sym typeface="Wingdings" panose="05000000000000000000" pitchFamily="2" charset="2"/>
              </a:rPr>
              <a:t>电路自动生成</a:t>
            </a:r>
            <a:endParaRPr lang="zh-CN" altLang="en-US" dirty="0"/>
          </a:p>
        </p:txBody>
      </p:sp>
      <p:graphicFrame>
        <p:nvGraphicFramePr>
          <p:cNvPr id="6" name="对象 5"/>
          <p:cNvGraphicFramePr>
            <a:graphicFrameLocks noChangeAspect="1"/>
          </p:cNvGraphicFramePr>
          <p:nvPr/>
        </p:nvGraphicFramePr>
        <p:xfrm>
          <a:off x="244793" y="875254"/>
          <a:ext cx="11651551" cy="5781578"/>
        </p:xfrm>
        <a:graphic>
          <a:graphicData uri="http://schemas.openxmlformats.org/presentationml/2006/ole">
            <mc:AlternateContent xmlns:mc="http://schemas.openxmlformats.org/markup-compatibility/2006">
              <mc:Choice xmlns:v="urn:schemas-microsoft-com:vml" Requires="v">
                <p:oleObj spid="_x0000_s16517" name="工作表" r:id="rId1" imgW="10937240" imgH="5011420" progId="Excel.Sheet.12">
                  <p:embed/>
                </p:oleObj>
              </mc:Choice>
              <mc:Fallback>
                <p:oleObj name="工作表" r:id="rId1" imgW="10937240" imgH="5011420" progId="Excel.Sheet.12">
                  <p:embed/>
                  <p:pic>
                    <p:nvPicPr>
                      <p:cNvPr id="0" name="图片 16516"/>
                      <p:cNvPicPr/>
                      <p:nvPr/>
                    </p:nvPicPr>
                    <p:blipFill>
                      <a:blip r:embed="rId2"/>
                      <a:stretch>
                        <a:fillRect/>
                      </a:stretch>
                    </p:blipFill>
                    <p:spPr>
                      <a:xfrm>
                        <a:off x="244793" y="875254"/>
                        <a:ext cx="11651551" cy="578157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EXCEL</a:t>
            </a:r>
            <a:r>
              <a:rPr lang="zh-CN" altLang="en-US" dirty="0" smtClean="0"/>
              <a:t>工具辅助：  筛选信号   自动生成表达式</a:t>
            </a:r>
            <a:endParaRPr lang="zh-CN" altLang="en-US" dirty="0"/>
          </a:p>
        </p:txBody>
      </p:sp>
      <p:graphicFrame>
        <p:nvGraphicFramePr>
          <p:cNvPr id="7" name="对象 6"/>
          <p:cNvGraphicFramePr>
            <a:graphicFrameLocks noChangeAspect="1"/>
          </p:cNvGraphicFramePr>
          <p:nvPr/>
        </p:nvGraphicFramePr>
        <p:xfrm>
          <a:off x="414670" y="1292098"/>
          <a:ext cx="11557682" cy="4176014"/>
        </p:xfrm>
        <a:graphic>
          <a:graphicData uri="http://schemas.openxmlformats.org/presentationml/2006/ole">
            <mc:AlternateContent xmlns:mc="http://schemas.openxmlformats.org/markup-compatibility/2006">
              <mc:Choice xmlns:v="urn:schemas-microsoft-com:vml" Requires="v">
                <p:oleObj spid="_x0000_s17542" name="工作表" r:id="rId1" imgW="6362700" imgH="2305050" progId="Excel.Sheet.12">
                  <p:embed/>
                </p:oleObj>
              </mc:Choice>
              <mc:Fallback>
                <p:oleObj name="工作表" r:id="rId1" imgW="6362700" imgH="2305050" progId="Excel.Sheet.12">
                  <p:embed/>
                  <p:pic>
                    <p:nvPicPr>
                      <p:cNvPr id="0" name="图片 17541"/>
                      <p:cNvPicPr/>
                      <p:nvPr/>
                    </p:nvPicPr>
                    <p:blipFill>
                      <a:blip r:embed="rId2"/>
                      <a:stretch>
                        <a:fillRect/>
                      </a:stretch>
                    </p:blipFill>
                    <p:spPr>
                      <a:xfrm>
                        <a:off x="414670" y="1292098"/>
                        <a:ext cx="11557682" cy="4176014"/>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复制表达式到</a:t>
            </a:r>
            <a:r>
              <a:rPr lang="en-US" altLang="zh-CN" dirty="0" err="1" smtClean="0"/>
              <a:t>Logisim</a:t>
            </a:r>
            <a:r>
              <a:rPr lang="zh-CN" altLang="en-US" dirty="0" smtClean="0"/>
              <a:t>中生成电路</a:t>
            </a:r>
            <a:endParaRPr lang="zh-CN" altLang="en-US" dirty="0"/>
          </a:p>
        </p:txBody>
      </p:sp>
      <p:sp>
        <p:nvSpPr>
          <p:cNvPr id="3" name="内容占位符 2"/>
          <p:cNvSpPr>
            <a:spLocks noGrp="1"/>
          </p:cNvSpPr>
          <p:nvPr>
            <p:ph idx="1"/>
          </p:nvPr>
        </p:nvSpPr>
        <p:spPr>
          <a:xfrm>
            <a:off x="487822" y="942764"/>
            <a:ext cx="10018633" cy="5637024"/>
          </a:xfrm>
        </p:spPr>
        <p:txBody>
          <a:bodyPr>
            <a:normAutofit/>
          </a:bodyPr>
          <a:lstStyle/>
          <a:p>
            <a:pPr marL="0" indent="0">
              <a:buNone/>
            </a:pPr>
            <a:r>
              <a:rPr lang="en-US" altLang="zh-CN" dirty="0"/>
              <a:t>~OP5 ~OP4 ~OP3 ~OP2 ~OP1 ~OP0 ~F5 ~F4 ~F3 ~F2 ~F1 ~F0 +</a:t>
            </a:r>
            <a:endParaRPr lang="en-US" altLang="zh-CN" dirty="0"/>
          </a:p>
          <a:p>
            <a:pPr marL="0" indent="0">
              <a:buNone/>
            </a:pPr>
            <a:r>
              <a:rPr lang="en-US" altLang="zh-CN" dirty="0"/>
              <a:t>~OP5 ~OP4 ~OP3 ~OP2 ~OP1 ~OP0  F5 ~F4  F3 ~F2  F1 ~F0 +</a:t>
            </a:r>
            <a:endParaRPr lang="en-US" altLang="zh-CN" dirty="0"/>
          </a:p>
          <a:p>
            <a:pPr marL="0" indent="0">
              <a:buNone/>
            </a:pPr>
            <a:r>
              <a:rPr lang="en-US" altLang="zh-CN" dirty="0"/>
              <a:t>~OP5 ~OP4 ~OP3 ~OP2 ~OP1 ~OP0  F5 ~F4  F3 ~F2  F1  F0 +</a:t>
            </a:r>
            <a:endParaRPr lang="en-US" altLang="zh-CN" dirty="0"/>
          </a:p>
          <a:p>
            <a:pPr marL="0" indent="0">
              <a:buNone/>
            </a:pPr>
            <a:r>
              <a:rPr lang="en-US" altLang="zh-CN" dirty="0"/>
              <a:t>~OP5 ~OP4 ~OP3 ~OP2  OP1  OP0 +</a:t>
            </a:r>
            <a:endParaRPr lang="en-US" altLang="zh-CN" dirty="0"/>
          </a:p>
          <a:p>
            <a:pPr marL="0" indent="0">
              <a:buNone/>
            </a:pPr>
            <a:r>
              <a:rPr lang="en-US" altLang="zh-CN" dirty="0"/>
              <a:t>~OP5 ~OP4  OP3 ~OP2 ~OP1 ~OP0 +</a:t>
            </a:r>
            <a:endParaRPr lang="en-US" altLang="zh-CN" dirty="0"/>
          </a:p>
          <a:p>
            <a:pPr marL="0" indent="0">
              <a:buNone/>
            </a:pPr>
            <a:r>
              <a:rPr lang="en-US" altLang="zh-CN" dirty="0"/>
              <a:t>~OP5 ~OP4  OP3  OP2 ~OP1 ~OP0 +</a:t>
            </a:r>
            <a:endParaRPr lang="en-US" altLang="zh-CN" dirty="0"/>
          </a:p>
          <a:p>
            <a:pPr marL="0" indent="0">
              <a:buNone/>
            </a:pPr>
            <a:r>
              <a:rPr lang="en-US" altLang="zh-CN" dirty="0"/>
              <a:t>~OP5 ~OP4  OP3 ~OP2 ~OP1  OP0 +</a:t>
            </a:r>
            <a:endParaRPr lang="en-US" altLang="zh-CN" dirty="0"/>
          </a:p>
          <a:p>
            <a:pPr marL="0" indent="0">
              <a:buNone/>
            </a:pPr>
            <a:r>
              <a:rPr lang="en-US" altLang="zh-CN" dirty="0"/>
              <a:t>~OP5 ~OP4  OP3 ~OP2  OP1 ~OP0 +</a:t>
            </a:r>
            <a:endParaRPr lang="en-US" altLang="zh-CN" dirty="0"/>
          </a:p>
          <a:p>
            <a:pPr marL="0" indent="0">
              <a:buNone/>
            </a:pPr>
            <a:r>
              <a:rPr lang="en-US" altLang="zh-CN" dirty="0"/>
              <a:t>~OP5 ~OP4  OP3  OP2 ~OP1  OP0 +</a:t>
            </a:r>
            <a:endParaRPr lang="en-US" altLang="zh-CN" dirty="0"/>
          </a:p>
          <a:p>
            <a:pPr marL="0" indent="0">
              <a:buNone/>
            </a:pPr>
            <a:r>
              <a:rPr lang="en-US" altLang="zh-CN" dirty="0"/>
              <a:t> OP5 ~OP4 ~OP3 ~OP2  OP1  OP0 </a:t>
            </a:r>
            <a:r>
              <a:rPr lang="en-US" altLang="zh-CN" b="1" dirty="0">
                <a:solidFill>
                  <a:srgbClr val="FF0000"/>
                </a:solidFill>
              </a:rPr>
              <a:t>+</a:t>
            </a:r>
            <a:endParaRPr lang="en-US" altLang="zh-CN" b="1" dirty="0">
              <a:solidFill>
                <a:srgbClr val="FF0000"/>
              </a:solidFill>
            </a:endParaRPr>
          </a:p>
          <a:p>
            <a:endParaRPr lang="zh-CN" altLang="en-US" dirty="0"/>
          </a:p>
        </p:txBody>
      </p:sp>
      <p:sp>
        <p:nvSpPr>
          <p:cNvPr id="6" name="左箭头 5"/>
          <p:cNvSpPr/>
          <p:nvPr/>
        </p:nvSpPr>
        <p:spPr>
          <a:xfrm>
            <a:off x="6263640" y="6181344"/>
            <a:ext cx="1243584" cy="301752"/>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744968" y="6070610"/>
            <a:ext cx="3057247" cy="523220"/>
          </a:xfrm>
          <a:prstGeom prst="rect">
            <a:avLst/>
          </a:prstGeom>
          <a:noFill/>
        </p:spPr>
        <p:txBody>
          <a:bodyPr wrap="none" rtlCol="0">
            <a:spAutoFit/>
          </a:bodyPr>
          <a:lstStyle/>
          <a:p>
            <a:r>
              <a:rPr lang="zh-CN" altLang="en-US" sz="2800" dirty="0" smtClean="0">
                <a:solidFill>
                  <a:srgbClr val="FF0000"/>
                </a:solidFill>
              </a:rPr>
              <a:t>删除最后一个加号</a:t>
            </a:r>
            <a:endParaRPr lang="zh-CN" altLang="en-US" sz="2800"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生成电路</a:t>
            </a:r>
            <a:endParaRPr lang="zh-CN" altLang="en-US" dirty="0"/>
          </a:p>
        </p:txBody>
      </p:sp>
      <p:sp>
        <p:nvSpPr>
          <p:cNvPr id="3" name="内容占位符 2"/>
          <p:cNvSpPr>
            <a:spLocks noGrp="1"/>
          </p:cNvSpPr>
          <p:nvPr>
            <p:ph idx="1"/>
          </p:nvPr>
        </p:nvSpPr>
        <p:spPr/>
        <p:txBody>
          <a:bodyPr/>
          <a:lstStyle/>
          <a:p>
            <a:r>
              <a:rPr lang="zh-CN" altLang="en-US" dirty="0" smtClean="0"/>
              <a:t>打开</a:t>
            </a:r>
            <a:r>
              <a:rPr lang="zh-CN" altLang="en-US" dirty="0" smtClean="0">
                <a:solidFill>
                  <a:srgbClr val="0066FF"/>
                </a:solidFill>
              </a:rPr>
              <a:t>控制信号生成</a:t>
            </a:r>
            <a:r>
              <a:rPr lang="zh-CN" altLang="en-US" dirty="0" smtClean="0"/>
              <a:t>子电路</a:t>
            </a:r>
            <a:endParaRPr lang="en-US" altLang="zh-CN" dirty="0" smtClean="0"/>
          </a:p>
          <a:p>
            <a:r>
              <a:rPr lang="en-US" altLang="zh-CN" dirty="0" smtClean="0"/>
              <a:t>Project </a:t>
            </a:r>
            <a:r>
              <a:rPr lang="en-US" altLang="zh-CN" dirty="0" smtClean="0">
                <a:sym typeface="Wingdings" panose="05000000000000000000" pitchFamily="2" charset="2"/>
              </a:rPr>
              <a:t> Analyze Circuit</a:t>
            </a:r>
            <a:endParaRPr lang="en-US" altLang="zh-CN" dirty="0" smtClean="0">
              <a:sym typeface="Wingdings" panose="05000000000000000000" pitchFamily="2" charset="2"/>
            </a:endParaRPr>
          </a:p>
          <a:p>
            <a:r>
              <a:rPr lang="zh-CN" altLang="en-US" dirty="0">
                <a:sym typeface="Wingdings" panose="05000000000000000000" pitchFamily="2" charset="2"/>
              </a:rPr>
              <a:t>点击</a:t>
            </a:r>
            <a:r>
              <a:rPr lang="zh-CN" altLang="en-US" dirty="0" smtClean="0">
                <a:sym typeface="Wingdings" panose="05000000000000000000" pitchFamily="2" charset="2"/>
              </a:rPr>
              <a:t>表达式选项卡</a:t>
            </a:r>
            <a:endParaRPr lang="en-US" altLang="zh-CN" dirty="0" smtClean="0">
              <a:sym typeface="Wingdings" panose="05000000000000000000" pitchFamily="2" charset="2"/>
            </a:endParaRPr>
          </a:p>
          <a:p>
            <a:r>
              <a:rPr lang="zh-CN" altLang="en-US" dirty="0" smtClean="0">
                <a:sym typeface="Wingdings" panose="05000000000000000000" pitchFamily="2" charset="2"/>
              </a:rPr>
              <a:t>找到对应的输出信号</a:t>
            </a:r>
            <a:endParaRPr lang="en-US" altLang="zh-CN" dirty="0" smtClean="0">
              <a:sym typeface="Wingdings" panose="05000000000000000000" pitchFamily="2" charset="2"/>
            </a:endParaRPr>
          </a:p>
          <a:p>
            <a:r>
              <a:rPr lang="zh-CN" altLang="en-US" dirty="0" smtClean="0">
                <a:sym typeface="Wingdings" panose="05000000000000000000" pitchFamily="2" charset="2"/>
              </a:rPr>
              <a:t>输入表达式，点击</a:t>
            </a:r>
            <a:r>
              <a:rPr lang="en-US" altLang="zh-CN" dirty="0" smtClean="0">
                <a:sym typeface="Wingdings" panose="05000000000000000000" pitchFamily="2" charset="2"/>
              </a:rPr>
              <a:t>Enter</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注意去掉最后一个加号</a:t>
            </a:r>
            <a:endParaRPr lang="en-US" altLang="zh-CN" dirty="0" smtClean="0">
              <a:sym typeface="Wingdings" panose="05000000000000000000" pitchFamily="2" charset="2"/>
            </a:endParaRPr>
          </a:p>
          <a:p>
            <a:r>
              <a:rPr lang="zh-CN" altLang="en-US" dirty="0" smtClean="0">
                <a:sym typeface="Wingdings" panose="05000000000000000000" pitchFamily="2" charset="2"/>
              </a:rPr>
              <a:t>点击</a:t>
            </a:r>
            <a:r>
              <a:rPr lang="en-US" altLang="zh-CN" dirty="0" smtClean="0">
                <a:sym typeface="Wingdings" panose="05000000000000000000" pitchFamily="2" charset="2"/>
              </a:rPr>
              <a:t>Build Circuit</a:t>
            </a:r>
            <a:r>
              <a:rPr lang="zh-CN" altLang="en-US" dirty="0" smtClean="0">
                <a:sym typeface="Wingdings" panose="05000000000000000000" pitchFamily="2" charset="2"/>
              </a:rPr>
              <a:t>（生成电路）</a:t>
            </a:r>
            <a:endParaRPr lang="en-US" altLang="zh-CN" dirty="0" smtClean="0">
              <a:sym typeface="Wingdings" panose="05000000000000000000" pitchFamily="2" charset="2"/>
            </a:endParaRPr>
          </a:p>
          <a:p>
            <a:endParaRPr lang="en-US" altLang="zh-CN" dirty="0" smtClean="0"/>
          </a:p>
          <a:p>
            <a:endParaRPr lang="zh-CN" altLang="en-US" dirty="0"/>
          </a:p>
        </p:txBody>
      </p:sp>
      <p:pic>
        <p:nvPicPr>
          <p:cNvPr id="6" name="图片 5"/>
          <p:cNvPicPr>
            <a:picLocks noChangeAspect="1"/>
          </p:cNvPicPr>
          <p:nvPr/>
        </p:nvPicPr>
        <p:blipFill>
          <a:blip r:embed="rId1"/>
          <a:stretch>
            <a:fillRect/>
          </a:stretch>
        </p:blipFill>
        <p:spPr>
          <a:xfrm>
            <a:off x="6009189" y="875255"/>
            <a:ext cx="5783743" cy="5559016"/>
          </a:xfrm>
          <a:prstGeom prst="rect">
            <a:avLst/>
          </a:prstGeom>
        </p:spPr>
      </p:pic>
      <p:pic>
        <p:nvPicPr>
          <p:cNvPr id="7" name="图片 6"/>
          <p:cNvPicPr>
            <a:picLocks noChangeAspect="1"/>
          </p:cNvPicPr>
          <p:nvPr/>
        </p:nvPicPr>
        <p:blipFill>
          <a:blip r:embed="rId2"/>
          <a:stretch>
            <a:fillRect/>
          </a:stretch>
        </p:blipFill>
        <p:spPr>
          <a:xfrm>
            <a:off x="6186312" y="2010046"/>
            <a:ext cx="5265898" cy="44969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实验内容</a:t>
            </a:r>
            <a:r>
              <a:rPr lang="en-US" altLang="zh-CN" dirty="0" smtClean="0"/>
              <a:t>	</a:t>
            </a:r>
            <a:endParaRPr lang="zh-CN" altLang="en-US" dirty="0"/>
          </a:p>
        </p:txBody>
      </p:sp>
      <p:sp>
        <p:nvSpPr>
          <p:cNvPr id="3" name="内容占位符 2"/>
          <p:cNvSpPr>
            <a:spLocks noGrp="1"/>
          </p:cNvSpPr>
          <p:nvPr>
            <p:ph idx="1"/>
          </p:nvPr>
        </p:nvSpPr>
        <p:spPr>
          <a:xfrm>
            <a:off x="487822" y="942764"/>
            <a:ext cx="11134202" cy="5637024"/>
          </a:xfrm>
        </p:spPr>
        <p:txBody>
          <a:bodyPr/>
          <a:lstStyle/>
          <a:p>
            <a:r>
              <a:rPr lang="zh-CN" altLang="en-US" dirty="0" smtClean="0"/>
              <a:t>根据主机架构图，完成真值表中蓝色框内容</a:t>
            </a:r>
            <a:endParaRPr lang="en-US" altLang="zh-CN" dirty="0" smtClean="0"/>
          </a:p>
          <a:p>
            <a:r>
              <a:rPr lang="zh-CN" altLang="en-US" dirty="0" smtClean="0"/>
              <a:t>打开  </a:t>
            </a:r>
            <a:r>
              <a:rPr lang="en-US" altLang="zh-CN" u="sng" dirty="0">
                <a:solidFill>
                  <a:srgbClr val="0066FF"/>
                </a:solidFill>
              </a:rPr>
              <a:t>MIPS</a:t>
            </a:r>
            <a:r>
              <a:rPr lang="zh-CN" altLang="en-US" u="sng" dirty="0">
                <a:solidFill>
                  <a:srgbClr val="0066FF"/>
                </a:solidFill>
              </a:rPr>
              <a:t>单周期</a:t>
            </a:r>
            <a:r>
              <a:rPr lang="en-US" altLang="zh-CN" u="sng" dirty="0">
                <a:solidFill>
                  <a:srgbClr val="0066FF"/>
                </a:solidFill>
              </a:rPr>
              <a:t>+</a:t>
            </a:r>
            <a:r>
              <a:rPr lang="zh-CN" altLang="en-US" u="sng" dirty="0">
                <a:solidFill>
                  <a:srgbClr val="0066FF"/>
                </a:solidFill>
              </a:rPr>
              <a:t>理想流水线导教班实验</a:t>
            </a:r>
            <a:r>
              <a:rPr lang="en-US" altLang="zh-CN" u="sng" dirty="0">
                <a:solidFill>
                  <a:srgbClr val="0066FF"/>
                </a:solidFill>
              </a:rPr>
              <a:t>.</a:t>
            </a:r>
            <a:r>
              <a:rPr lang="en-US" altLang="zh-CN" u="sng" dirty="0" err="1" smtClean="0">
                <a:solidFill>
                  <a:srgbClr val="0066FF"/>
                </a:solidFill>
              </a:rPr>
              <a:t>circ</a:t>
            </a:r>
            <a:r>
              <a:rPr lang="en-US" altLang="zh-CN" u="sng" dirty="0" smtClean="0">
                <a:solidFill>
                  <a:srgbClr val="0066FF"/>
                </a:solidFill>
              </a:rPr>
              <a:t>  </a:t>
            </a:r>
            <a:r>
              <a:rPr lang="zh-CN" altLang="en-US" dirty="0" smtClean="0"/>
              <a:t>文件</a:t>
            </a:r>
            <a:endParaRPr lang="en-US" altLang="zh-CN" dirty="0" smtClean="0"/>
          </a:p>
          <a:p>
            <a:r>
              <a:rPr lang="zh-CN" altLang="en-US" dirty="0" smtClean="0"/>
              <a:t>在 </a:t>
            </a:r>
            <a:r>
              <a:rPr lang="zh-CN" altLang="en-US" dirty="0" smtClean="0">
                <a:solidFill>
                  <a:srgbClr val="0066FF"/>
                </a:solidFill>
              </a:rPr>
              <a:t>运算器控制器自动生成</a:t>
            </a:r>
            <a:r>
              <a:rPr lang="zh-CN" altLang="en-US" dirty="0" smtClean="0"/>
              <a:t> 子电路中   修改</a:t>
            </a:r>
            <a:r>
              <a:rPr lang="en-US" altLang="zh-CN" dirty="0" smtClean="0"/>
              <a:t>S0</a:t>
            </a:r>
            <a:r>
              <a:rPr lang="zh-CN" altLang="en-US" dirty="0" smtClean="0"/>
              <a:t>的表达式，生成运算器控制器</a:t>
            </a:r>
            <a:endParaRPr lang="en-US" altLang="zh-CN" dirty="0" smtClean="0"/>
          </a:p>
          <a:p>
            <a:pPr lvl="1"/>
            <a:r>
              <a:rPr lang="zh-CN" altLang="en-US" dirty="0"/>
              <a:t>修改</a:t>
            </a:r>
            <a:r>
              <a:rPr lang="en-US" altLang="zh-CN" dirty="0" smtClean="0"/>
              <a:t>S0</a:t>
            </a:r>
            <a:r>
              <a:rPr lang="zh-CN" altLang="en-US" dirty="0" smtClean="0"/>
              <a:t>的表达式，重新生成电路，</a:t>
            </a:r>
            <a:r>
              <a:rPr lang="en-US" altLang="zh-CN" dirty="0" smtClean="0">
                <a:solidFill>
                  <a:schemeClr val="tx1"/>
                </a:solidFill>
              </a:rPr>
              <a:t>S1</a:t>
            </a:r>
            <a:r>
              <a:rPr lang="zh-CN" altLang="en-US" dirty="0" smtClean="0">
                <a:solidFill>
                  <a:schemeClr val="tx1"/>
                </a:solidFill>
              </a:rPr>
              <a:t>，</a:t>
            </a:r>
            <a:r>
              <a:rPr lang="en-US" altLang="zh-CN" dirty="0" smtClean="0">
                <a:solidFill>
                  <a:schemeClr val="tx1"/>
                </a:solidFill>
              </a:rPr>
              <a:t>S2</a:t>
            </a:r>
            <a:r>
              <a:rPr lang="zh-CN" altLang="en-US" dirty="0" smtClean="0">
                <a:solidFill>
                  <a:schemeClr val="tx1"/>
                </a:solidFill>
              </a:rPr>
              <a:t>，</a:t>
            </a:r>
            <a:r>
              <a:rPr lang="en-US" altLang="zh-CN" dirty="0" smtClean="0">
                <a:solidFill>
                  <a:schemeClr val="tx1"/>
                </a:solidFill>
              </a:rPr>
              <a:t>S3</a:t>
            </a:r>
            <a:r>
              <a:rPr lang="zh-CN" altLang="en-US" dirty="0" smtClean="0">
                <a:solidFill>
                  <a:schemeClr val="tx1"/>
                </a:solidFill>
              </a:rPr>
              <a:t>均为正确</a:t>
            </a:r>
            <a:r>
              <a:rPr lang="zh-CN" altLang="en-US" dirty="0" smtClean="0">
                <a:solidFill>
                  <a:schemeClr val="tx1"/>
                </a:solidFill>
              </a:rPr>
              <a:t>表达式</a:t>
            </a:r>
            <a:r>
              <a:rPr lang="zh-CN" altLang="en-US" dirty="0">
                <a:solidFill>
                  <a:schemeClr val="tx1"/>
                </a:solidFill>
              </a:rPr>
              <a:t>，</a:t>
            </a:r>
            <a:endParaRPr lang="en-US" altLang="zh-CN" dirty="0" smtClean="0">
              <a:solidFill>
                <a:schemeClr val="tx1"/>
              </a:solidFill>
            </a:endParaRPr>
          </a:p>
          <a:p>
            <a:r>
              <a:rPr lang="zh-CN" altLang="en-US" dirty="0" smtClean="0"/>
              <a:t>在 </a:t>
            </a:r>
            <a:r>
              <a:rPr lang="zh-CN" altLang="en-US" dirty="0" smtClean="0">
                <a:solidFill>
                  <a:srgbClr val="0066FF"/>
                </a:solidFill>
              </a:rPr>
              <a:t>控制信号</a:t>
            </a:r>
            <a:r>
              <a:rPr lang="zh-CN" altLang="en-US" dirty="0">
                <a:solidFill>
                  <a:srgbClr val="0066FF"/>
                </a:solidFill>
              </a:rPr>
              <a:t>自动生成 </a:t>
            </a:r>
            <a:r>
              <a:rPr lang="zh-CN" altLang="en-US" dirty="0"/>
              <a:t>子电路中   </a:t>
            </a:r>
            <a:r>
              <a:rPr lang="zh-CN" altLang="en-US" dirty="0" smtClean="0"/>
              <a:t>修改下列信号的</a:t>
            </a:r>
            <a:r>
              <a:rPr lang="zh-CN" altLang="en-US" dirty="0"/>
              <a:t>表达式</a:t>
            </a:r>
            <a:r>
              <a:rPr lang="zh-CN" altLang="en-US" dirty="0" smtClean="0"/>
              <a:t>，自动生成电路</a:t>
            </a:r>
            <a:endParaRPr lang="en-US" altLang="zh-CN" dirty="0" smtClean="0"/>
          </a:p>
          <a:p>
            <a:pPr lvl="1"/>
            <a:r>
              <a:rPr lang="en-US" altLang="zh-CN" dirty="0" smtClean="0"/>
              <a:t>ALU_SRC</a:t>
            </a:r>
            <a:r>
              <a:rPr lang="zh-CN" altLang="en-US" dirty="0" smtClean="0"/>
              <a:t>、</a:t>
            </a:r>
            <a:r>
              <a:rPr lang="en-US" altLang="zh-CN" dirty="0" smtClean="0"/>
              <a:t> </a:t>
            </a:r>
            <a:r>
              <a:rPr lang="en-US" altLang="zh-CN" dirty="0" err="1" smtClean="0"/>
              <a:t>RegWrite</a:t>
            </a:r>
            <a:r>
              <a:rPr lang="zh-CN" altLang="en-US" dirty="0" smtClean="0"/>
              <a:t>、</a:t>
            </a:r>
            <a:r>
              <a:rPr lang="en-US" altLang="zh-CN" dirty="0" smtClean="0"/>
              <a:t> </a:t>
            </a:r>
            <a:r>
              <a:rPr lang="en-US" altLang="zh-CN" dirty="0" err="1" smtClean="0"/>
              <a:t>SignedExt</a:t>
            </a:r>
            <a:r>
              <a:rPr lang="en-US" altLang="zh-CN" dirty="0" smtClean="0"/>
              <a:t> </a:t>
            </a:r>
            <a:r>
              <a:rPr lang="zh-CN" altLang="en-US" dirty="0" smtClean="0"/>
              <a:t>、</a:t>
            </a:r>
            <a:r>
              <a:rPr lang="en-US" altLang="zh-CN" dirty="0" smtClean="0"/>
              <a:t>JUMP </a:t>
            </a:r>
            <a:endParaRPr lang="en-US" altLang="zh-CN" dirty="0" smtClean="0"/>
          </a:p>
          <a:p>
            <a:pPr lvl="1"/>
            <a:r>
              <a:rPr lang="zh-CN" altLang="en-US" dirty="0" smtClean="0"/>
              <a:t>其他信号已经生成，无需修改</a:t>
            </a:r>
            <a:endParaRPr lang="en-US" altLang="zh-CN" dirty="0" smtClean="0"/>
          </a:p>
          <a:p>
            <a:r>
              <a:rPr lang="zh-CN" altLang="en-US" dirty="0" smtClean="0"/>
              <a:t>测试</a:t>
            </a:r>
            <a:r>
              <a:rPr lang="en-US" altLang="zh-CN" dirty="0" smtClean="0"/>
              <a:t>CPU</a:t>
            </a:r>
            <a:endParaRPr lang="en-US" altLang="zh-CN" dirty="0" smtClean="0"/>
          </a:p>
          <a:p>
            <a:endParaRPr lang="en-US" altLang="zh-CN" dirty="0"/>
          </a:p>
          <a:p>
            <a:pPr lvl="1"/>
            <a:endParaRPr lang="en-US" altLang="zh-CN" dirty="0" smtClean="0"/>
          </a:p>
          <a:p>
            <a:pPr lvl="1"/>
            <a:endParaRPr lang="zh-CN" altLang="en-US" dirty="0"/>
          </a:p>
        </p:txBody>
      </p:sp>
      <p:pic>
        <p:nvPicPr>
          <p:cNvPr id="4" name="图片 3"/>
          <p:cNvPicPr>
            <a:picLocks noChangeAspect="1"/>
          </p:cNvPicPr>
          <p:nvPr/>
        </p:nvPicPr>
        <p:blipFill>
          <a:blip r:embed="rId1">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9649660" y="4639437"/>
            <a:ext cx="1793632" cy="17936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单周期</a:t>
            </a:r>
            <a:r>
              <a:rPr lang="en-US" altLang="zh-CN" dirty="0" smtClean="0"/>
              <a:t>MIPS  </a:t>
            </a:r>
            <a:r>
              <a:rPr lang="zh-CN" altLang="en-US" dirty="0" smtClean="0"/>
              <a:t>（测试运行、视频演示、</a:t>
            </a:r>
            <a:r>
              <a:rPr lang="en-US" altLang="zh-CN" dirty="0" err="1" smtClean="0"/>
              <a:t>ctrl+k</a:t>
            </a:r>
            <a:r>
              <a:rPr lang="zh-CN" altLang="en-US" dirty="0" smtClean="0"/>
              <a:t>驱动时钟）</a:t>
            </a:r>
            <a:endParaRPr lang="zh-CN" altLang="en-US" dirty="0"/>
          </a:p>
        </p:txBody>
      </p:sp>
      <p:pic>
        <p:nvPicPr>
          <p:cNvPr id="4" name="MIPS单周期演示">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697674" y="961263"/>
            <a:ext cx="10856169" cy="5558409"/>
          </a:xfr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内存排序结果</a:t>
            </a:r>
            <a:endParaRPr lang="zh-CN" altLang="en-US" dirty="0"/>
          </a:p>
        </p:txBody>
      </p:sp>
      <p:pic>
        <p:nvPicPr>
          <p:cNvPr id="7" name="图片 6"/>
          <p:cNvPicPr>
            <a:picLocks noChangeAspect="1"/>
          </p:cNvPicPr>
          <p:nvPr/>
        </p:nvPicPr>
        <p:blipFill>
          <a:blip r:embed="rId1"/>
          <a:stretch>
            <a:fillRect/>
          </a:stretch>
        </p:blipFill>
        <p:spPr>
          <a:xfrm>
            <a:off x="2036541" y="1524479"/>
            <a:ext cx="7911937" cy="4217953"/>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a:t>
            </a:r>
            <a:r>
              <a:rPr lang="zh-CN" altLang="en-US" dirty="0" smtClean="0"/>
              <a:t>周期</a:t>
            </a:r>
            <a:r>
              <a:rPr lang="en-US" altLang="zh-CN" dirty="0" smtClean="0"/>
              <a:t>MIPS </a:t>
            </a:r>
            <a:r>
              <a:rPr lang="zh-CN" altLang="en-US" dirty="0" smtClean="0"/>
              <a:t>数据通路</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7550" y="875255"/>
            <a:ext cx="11006186" cy="5653928"/>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指令状态变换图</a:t>
            </a:r>
            <a:endParaRPr lang="zh-CN" altLang="en-US" dirty="0"/>
          </a:p>
        </p:txBody>
      </p:sp>
      <p:pic>
        <p:nvPicPr>
          <p:cNvPr id="10" name="内容占位符 9"/>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6467" y="358253"/>
            <a:ext cx="11573574" cy="6499747"/>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核心指令集  （可实现内存区域冒泡排序）</a:t>
            </a:r>
            <a:endParaRPr lang="zh-CN" altLang="en-US" dirty="0"/>
          </a:p>
        </p:txBody>
      </p:sp>
      <p:graphicFrame>
        <p:nvGraphicFramePr>
          <p:cNvPr id="5" name="内容占位符 4"/>
          <p:cNvGraphicFramePr>
            <a:graphicFrameLocks noGrp="1"/>
          </p:cNvGraphicFramePr>
          <p:nvPr>
            <p:ph idx="1"/>
          </p:nvPr>
        </p:nvGraphicFramePr>
        <p:xfrm>
          <a:off x="454434" y="1123950"/>
          <a:ext cx="11404191" cy="4876799"/>
        </p:xfrm>
        <a:graphic>
          <a:graphicData uri="http://schemas.openxmlformats.org/drawingml/2006/table">
            <a:tbl>
              <a:tblPr firstRow="1" firstCol="1" bandRow="1"/>
              <a:tblGrid>
                <a:gridCol w="717793"/>
                <a:gridCol w="2752073"/>
                <a:gridCol w="7934325"/>
              </a:tblGrid>
              <a:tr h="632447">
                <a:tc>
                  <a:txBody>
                    <a:bodyPr/>
                    <a:lstStyle/>
                    <a:p>
                      <a:pPr algn="ctr">
                        <a:spcAft>
                          <a:spcPts val="0"/>
                        </a:spcAft>
                      </a:pPr>
                      <a:r>
                        <a:rPr lang="en-US" sz="2800" b="1" kern="100" dirty="0">
                          <a:solidFill>
                            <a:schemeClr val="bg1"/>
                          </a:solidFill>
                          <a:effectLst/>
                          <a:latin typeface="Times New Roman" panose="02020603050405020304" pitchFamily="18" charset="0"/>
                          <a:ea typeface="宋体" panose="02010600030101010101" pitchFamily="2" charset="-122"/>
                        </a:rPr>
                        <a:t>#</a:t>
                      </a:r>
                      <a:endParaRPr lang="zh-CN" sz="3200" kern="100" dirty="0">
                        <a:solidFill>
                          <a:schemeClr val="bg1"/>
                        </a:solidFill>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33"/>
                    </a:solidFill>
                  </a:tcPr>
                </a:tc>
                <a:tc>
                  <a:txBody>
                    <a:bodyPr/>
                    <a:lstStyle/>
                    <a:p>
                      <a:pPr algn="just">
                        <a:spcAft>
                          <a:spcPts val="0"/>
                        </a:spcAft>
                      </a:pPr>
                      <a:r>
                        <a:rPr lang="en-US" sz="2800" b="1" kern="100" dirty="0" smtClean="0">
                          <a:solidFill>
                            <a:schemeClr val="bg1"/>
                          </a:solidFill>
                          <a:effectLst/>
                          <a:latin typeface="Times New Roman" panose="02020603050405020304" pitchFamily="18" charset="0"/>
                          <a:ea typeface="宋体" panose="02010600030101010101" pitchFamily="2" charset="-122"/>
                        </a:rPr>
                        <a:t> MIPS</a:t>
                      </a:r>
                      <a:r>
                        <a:rPr lang="zh-CN" sz="2800" b="1" kern="100" dirty="0">
                          <a:solidFill>
                            <a:schemeClr val="bg1"/>
                          </a:solidFill>
                          <a:effectLst/>
                          <a:latin typeface="Times New Roman" panose="02020603050405020304" pitchFamily="18" charset="0"/>
                          <a:ea typeface="宋体" panose="02010600030101010101" pitchFamily="2" charset="-122"/>
                        </a:rPr>
                        <a:t>指令</a:t>
                      </a:r>
                      <a:endParaRPr lang="zh-CN" sz="3200" kern="100" dirty="0">
                        <a:solidFill>
                          <a:schemeClr val="bg1"/>
                        </a:solidFill>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33"/>
                    </a:solidFill>
                  </a:tcPr>
                </a:tc>
                <a:tc>
                  <a:txBody>
                    <a:bodyPr/>
                    <a:lstStyle/>
                    <a:p>
                      <a:pPr algn="just">
                        <a:spcAft>
                          <a:spcPts val="0"/>
                        </a:spcAft>
                      </a:pPr>
                      <a:r>
                        <a:rPr lang="en-US" sz="2800" b="1" kern="100" dirty="0" smtClean="0">
                          <a:solidFill>
                            <a:schemeClr val="bg1"/>
                          </a:solidFill>
                          <a:effectLst/>
                          <a:latin typeface="Times New Roman" panose="02020603050405020304" pitchFamily="18" charset="0"/>
                          <a:ea typeface="宋体" panose="02010600030101010101" pitchFamily="2" charset="-122"/>
                        </a:rPr>
                        <a:t> RTL</a:t>
                      </a:r>
                      <a:r>
                        <a:rPr lang="zh-CN" sz="2800" b="1" kern="100" dirty="0">
                          <a:solidFill>
                            <a:schemeClr val="bg1"/>
                          </a:solidFill>
                          <a:effectLst/>
                          <a:latin typeface="Times New Roman" panose="02020603050405020304" pitchFamily="18" charset="0"/>
                          <a:ea typeface="宋体" panose="02010600030101010101" pitchFamily="2" charset="-122"/>
                        </a:rPr>
                        <a:t>功能描述</a:t>
                      </a:r>
                      <a:endParaRPr lang="zh-CN" sz="3200" kern="100" dirty="0">
                        <a:solidFill>
                          <a:schemeClr val="bg1"/>
                        </a:solidFill>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33333"/>
                    </a:solidFill>
                  </a:tcPr>
                </a:tc>
              </a:tr>
              <a:tr h="530544">
                <a:tc>
                  <a:txBody>
                    <a:bodyPr/>
                    <a:lstStyle/>
                    <a:p>
                      <a:pPr algn="ctr">
                        <a:spcAft>
                          <a:spcPts val="0"/>
                        </a:spcAft>
                      </a:pPr>
                      <a:r>
                        <a:rPr lang="en-US" sz="2300" kern="100">
                          <a:effectLst/>
                          <a:latin typeface="Times New Roman" panose="02020603050405020304" pitchFamily="18" charset="0"/>
                          <a:ea typeface="宋体" panose="02010600030101010101" pitchFamily="2" charset="-122"/>
                        </a:rPr>
                        <a:t>1</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EEE"/>
                    </a:solidFill>
                  </a:tcPr>
                </a:tc>
                <a:tc>
                  <a:txBody>
                    <a:bodyPr/>
                    <a:lstStyle/>
                    <a:p>
                      <a:pPr indent="94615" algn="just">
                        <a:spcAft>
                          <a:spcPts val="0"/>
                        </a:spcAft>
                      </a:pPr>
                      <a:r>
                        <a:rPr lang="en-US" sz="2300" kern="100" dirty="0">
                          <a:solidFill>
                            <a:srgbClr val="0000AA"/>
                          </a:solidFill>
                          <a:effectLst/>
                          <a:latin typeface="Times New Roman" panose="02020603050405020304" pitchFamily="18" charset="0"/>
                          <a:ea typeface="宋体" panose="02010600030101010101" pitchFamily="2" charset="-122"/>
                        </a:rPr>
                        <a:t>add</a:t>
                      </a:r>
                      <a:r>
                        <a:rPr lang="en-US" sz="2300" kern="100" dirty="0">
                          <a:effectLst/>
                          <a:latin typeface="Times New Roman" panose="02020603050405020304" pitchFamily="18" charset="0"/>
                          <a:ea typeface="宋体" panose="02010600030101010101" pitchFamily="2" charset="-122"/>
                        </a:rPr>
                        <a:t> </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rd</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EEE"/>
                    </a:solidFill>
                  </a:tcPr>
                </a:tc>
                <a:tc>
                  <a:txBody>
                    <a:bodyPr/>
                    <a:lstStyle/>
                    <a:p>
                      <a:pPr lvl="0" indent="53975" algn="just">
                        <a:spcAft>
                          <a:spcPts val="0"/>
                        </a:spcAft>
                      </a:pP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rd</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r>
                        <a:rPr lang="en-US" sz="2300" kern="100" dirty="0">
                          <a:effectLst/>
                          <a:latin typeface="Times New Roman" panose="02020603050405020304" pitchFamily="18" charset="0"/>
                          <a:ea typeface="宋体" panose="02010600030101010101" pitchFamily="2" charset="-122"/>
                        </a:rPr>
                        <a:t>]    </a:t>
                      </a:r>
                      <a:r>
                        <a:rPr lang="zh-CN" sz="2300" kern="100" dirty="0">
                          <a:effectLst/>
                          <a:latin typeface="Times New Roman" panose="02020603050405020304" pitchFamily="18" charset="0"/>
                          <a:ea typeface="宋体" panose="02010600030101010101" pitchFamily="2" charset="-122"/>
                        </a:rPr>
                        <a:t>溢出时产生异常，且不修改</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rd</a:t>
                      </a:r>
                      <a:r>
                        <a:rPr lang="en-US" sz="2300" kern="100" dirty="0">
                          <a:effectLst/>
                          <a:latin typeface="Times New Roman" panose="02020603050405020304" pitchFamily="18" charset="0"/>
                          <a:ea typeface="宋体" panose="02010600030101010101" pitchFamily="2" charset="-122"/>
                        </a:rPr>
                        <a:t>]</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EEE"/>
                    </a:solidFill>
                  </a:tcPr>
                </a:tc>
              </a:tr>
              <a:tr h="530544">
                <a:tc>
                  <a:txBody>
                    <a:bodyPr/>
                    <a:lstStyle/>
                    <a:p>
                      <a:pPr algn="ctr">
                        <a:spcAft>
                          <a:spcPts val="0"/>
                        </a:spcAft>
                      </a:pPr>
                      <a:r>
                        <a:rPr lang="en-US" sz="2300" kern="100">
                          <a:effectLst/>
                          <a:latin typeface="Times New Roman" panose="02020603050405020304" pitchFamily="18" charset="0"/>
                          <a:ea typeface="宋体" panose="02010600030101010101" pitchFamily="2" charset="-122"/>
                        </a:rPr>
                        <a:t>2</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indent="94615" algn="just">
                        <a:spcAft>
                          <a:spcPts val="0"/>
                        </a:spcAft>
                      </a:pPr>
                      <a:r>
                        <a:rPr lang="en-US" sz="2300" kern="100">
                          <a:solidFill>
                            <a:srgbClr val="0000AA"/>
                          </a:solidFill>
                          <a:effectLst/>
                          <a:latin typeface="Times New Roman" panose="02020603050405020304" pitchFamily="18" charset="0"/>
                          <a:ea typeface="宋体" panose="02010600030101010101" pitchFamily="2" charset="-122"/>
                        </a:rPr>
                        <a:t>slt</a:t>
                      </a:r>
                      <a:r>
                        <a:rPr lang="en-US" sz="2300" kern="100">
                          <a:effectLst/>
                          <a:latin typeface="Times New Roman" panose="02020603050405020304" pitchFamily="18" charset="0"/>
                          <a:ea typeface="宋体" panose="02010600030101010101" pitchFamily="2" charset="-122"/>
                        </a:rPr>
                        <a:t> </a:t>
                      </a:r>
                      <a:r>
                        <a:rPr lang="en-US" sz="2300" kern="100">
                          <a:solidFill>
                            <a:srgbClr val="AA0000"/>
                          </a:solidFill>
                          <a:effectLst/>
                          <a:latin typeface="Times New Roman" panose="02020603050405020304" pitchFamily="18" charset="0"/>
                          <a:ea typeface="宋体" panose="02010600030101010101" pitchFamily="2" charset="-122"/>
                        </a:rPr>
                        <a:t>$rd</a:t>
                      </a:r>
                      <a:r>
                        <a:rPr lang="en-US" sz="2300" kern="100">
                          <a:effectLst/>
                          <a:latin typeface="Times New Roman" panose="02020603050405020304" pitchFamily="18" charset="0"/>
                          <a:ea typeface="宋体" panose="02010600030101010101" pitchFamily="2" charset="-122"/>
                        </a:rPr>
                        <a:t>,</a:t>
                      </a:r>
                      <a:r>
                        <a:rPr lang="en-US" sz="2300" kern="100">
                          <a:solidFill>
                            <a:srgbClr val="AA0000"/>
                          </a:solidFill>
                          <a:effectLst/>
                          <a:latin typeface="Times New Roman" panose="02020603050405020304" pitchFamily="18" charset="0"/>
                          <a:ea typeface="宋体" panose="02010600030101010101" pitchFamily="2" charset="-122"/>
                        </a:rPr>
                        <a:t>$rs</a:t>
                      </a:r>
                      <a:r>
                        <a:rPr lang="en-US" sz="2300" kern="100">
                          <a:effectLst/>
                          <a:latin typeface="Times New Roman" panose="02020603050405020304" pitchFamily="18" charset="0"/>
                          <a:ea typeface="宋体" panose="02010600030101010101" pitchFamily="2" charset="-122"/>
                        </a:rPr>
                        <a:t>,</a:t>
                      </a:r>
                      <a:r>
                        <a:rPr lang="en-US" sz="2300" kern="100">
                          <a:solidFill>
                            <a:srgbClr val="AA0000"/>
                          </a:solidFill>
                          <a:effectLst/>
                          <a:latin typeface="Times New Roman" panose="02020603050405020304" pitchFamily="18" charset="0"/>
                          <a:ea typeface="宋体" panose="02010600030101010101" pitchFamily="2" charset="-122"/>
                        </a:rPr>
                        <a:t>$rt</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lvl="0" indent="53975" algn="just">
                        <a:spcAft>
                          <a:spcPts val="0"/>
                        </a:spcAft>
                      </a:pP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rd</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]&lt;</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r>
                        <a:rPr lang="en-US" sz="2300" kern="100" dirty="0">
                          <a:effectLst/>
                          <a:latin typeface="Times New Roman" panose="02020603050405020304" pitchFamily="18" charset="0"/>
                          <a:ea typeface="宋体" panose="02010600030101010101" pitchFamily="2" charset="-122"/>
                        </a:rPr>
                        <a:t>]    </a:t>
                      </a:r>
                      <a:r>
                        <a:rPr lang="zh-CN" sz="2300" kern="100" dirty="0">
                          <a:effectLst/>
                          <a:latin typeface="Times New Roman" panose="02020603050405020304" pitchFamily="18" charset="0"/>
                          <a:ea typeface="宋体" panose="02010600030101010101" pitchFamily="2" charset="-122"/>
                        </a:rPr>
                        <a:t>小于置</a:t>
                      </a:r>
                      <a:r>
                        <a:rPr lang="en-US" sz="2300" kern="100" dirty="0">
                          <a:effectLst/>
                          <a:latin typeface="Times New Roman" panose="02020603050405020304" pitchFamily="18" charset="0"/>
                          <a:ea typeface="宋体" panose="02010600030101010101" pitchFamily="2" charset="-122"/>
                        </a:rPr>
                        <a:t>1</a:t>
                      </a:r>
                      <a:r>
                        <a:rPr lang="zh-CN" sz="2300" kern="100" dirty="0">
                          <a:effectLst/>
                          <a:latin typeface="Times New Roman" panose="02020603050405020304" pitchFamily="18" charset="0"/>
                          <a:ea typeface="宋体" panose="02010600030101010101" pitchFamily="2" charset="-122"/>
                        </a:rPr>
                        <a:t>，有符号比较</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r>
              <a:tr h="530544">
                <a:tc>
                  <a:txBody>
                    <a:bodyPr/>
                    <a:lstStyle/>
                    <a:p>
                      <a:pPr algn="ctr">
                        <a:spcAft>
                          <a:spcPts val="0"/>
                        </a:spcAft>
                      </a:pPr>
                      <a:r>
                        <a:rPr lang="en-US" sz="2300" kern="100">
                          <a:effectLst/>
                          <a:latin typeface="Times New Roman" panose="02020603050405020304" pitchFamily="18" charset="0"/>
                          <a:ea typeface="宋体" panose="02010600030101010101" pitchFamily="2" charset="-122"/>
                        </a:rPr>
                        <a:t>3</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indent="94615" algn="just">
                        <a:spcAft>
                          <a:spcPts val="0"/>
                        </a:spcAft>
                      </a:pPr>
                      <a:r>
                        <a:rPr lang="en-US" sz="2300" kern="100">
                          <a:solidFill>
                            <a:srgbClr val="0000AA"/>
                          </a:solidFill>
                          <a:effectLst/>
                          <a:latin typeface="Times New Roman" panose="02020603050405020304" pitchFamily="18" charset="0"/>
                          <a:ea typeface="宋体" panose="02010600030101010101" pitchFamily="2" charset="-122"/>
                        </a:rPr>
                        <a:t>addi </a:t>
                      </a:r>
                      <a:r>
                        <a:rPr lang="en-US" sz="2300" kern="100">
                          <a:solidFill>
                            <a:srgbClr val="AA0000"/>
                          </a:solidFill>
                          <a:effectLst/>
                          <a:latin typeface="Times New Roman" panose="02020603050405020304" pitchFamily="18" charset="0"/>
                          <a:ea typeface="宋体" panose="02010600030101010101" pitchFamily="2" charset="-122"/>
                        </a:rPr>
                        <a:t>$rt</a:t>
                      </a:r>
                      <a:r>
                        <a:rPr lang="en-US" sz="2300" kern="100">
                          <a:effectLst/>
                          <a:latin typeface="Times New Roman" panose="02020603050405020304" pitchFamily="18" charset="0"/>
                          <a:ea typeface="宋体" panose="02010600030101010101" pitchFamily="2" charset="-122"/>
                        </a:rPr>
                        <a:t>,</a:t>
                      </a:r>
                      <a:r>
                        <a:rPr lang="en-US" sz="2300" kern="100">
                          <a:solidFill>
                            <a:srgbClr val="AA0000"/>
                          </a:solidFill>
                          <a:effectLst/>
                          <a:latin typeface="Times New Roman" panose="02020603050405020304" pitchFamily="18" charset="0"/>
                          <a:ea typeface="宋体" panose="02010600030101010101" pitchFamily="2" charset="-122"/>
                        </a:rPr>
                        <a:t>$rs</a:t>
                      </a:r>
                      <a:r>
                        <a:rPr lang="en-US" sz="2300" kern="100">
                          <a:effectLst/>
                          <a:latin typeface="Times New Roman" panose="02020603050405020304" pitchFamily="18" charset="0"/>
                          <a:ea typeface="宋体" panose="02010600030101010101" pitchFamily="2" charset="-122"/>
                        </a:rPr>
                        <a:t>,</a:t>
                      </a:r>
                      <a:r>
                        <a:rPr lang="en-US" sz="2300" kern="100">
                          <a:solidFill>
                            <a:srgbClr val="FF0000"/>
                          </a:solidFill>
                          <a:effectLst/>
                          <a:latin typeface="Times New Roman" panose="02020603050405020304" pitchFamily="18" charset="0"/>
                          <a:ea typeface="宋体" panose="02010600030101010101" pitchFamily="2" charset="-122"/>
                        </a:rPr>
                        <a:t>imm</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lvl="0" indent="53975" algn="just">
                        <a:spcAft>
                          <a:spcPts val="0"/>
                        </a:spcAft>
                      </a:pP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77FF"/>
                          </a:solidFill>
                          <a:effectLst/>
                          <a:latin typeface="Times New Roman" panose="02020603050405020304" pitchFamily="18" charset="0"/>
                          <a:ea typeface="宋体" panose="02010600030101010101" pitchFamily="2" charset="-122"/>
                        </a:rPr>
                        <a:t>SignExt</a:t>
                      </a:r>
                      <a:r>
                        <a:rPr lang="en-US" sz="2300" kern="100" baseline="-25000" dirty="0">
                          <a:solidFill>
                            <a:srgbClr val="0077FF"/>
                          </a:solidFill>
                          <a:effectLst/>
                          <a:latin typeface="Times New Roman" panose="02020603050405020304" pitchFamily="18" charset="0"/>
                          <a:ea typeface="宋体" panose="02010600030101010101" pitchFamily="2" charset="-122"/>
                        </a:rPr>
                        <a:t>16b</a:t>
                      </a:r>
                      <a:r>
                        <a:rPr lang="en-US" sz="2300" kern="100" dirty="0">
                          <a:effectLst/>
                          <a:latin typeface="Times New Roman" panose="02020603050405020304" pitchFamily="18" charset="0"/>
                          <a:ea typeface="宋体" panose="02010600030101010101" pitchFamily="2" charset="-122"/>
                        </a:rPr>
                        <a:t>(</a:t>
                      </a:r>
                      <a:r>
                        <a:rPr lang="en-US" sz="2300" kern="100" dirty="0" err="1">
                          <a:solidFill>
                            <a:srgbClr val="FF0000"/>
                          </a:solidFill>
                          <a:effectLst/>
                          <a:latin typeface="Times New Roman" panose="02020603050405020304" pitchFamily="18" charset="0"/>
                          <a:ea typeface="宋体" panose="02010600030101010101" pitchFamily="2" charset="-122"/>
                        </a:rPr>
                        <a:t>imm</a:t>
                      </a:r>
                      <a:r>
                        <a:rPr lang="en-US" sz="2300" kern="100" dirty="0">
                          <a:effectLst/>
                          <a:latin typeface="Times New Roman" panose="02020603050405020304" pitchFamily="18" charset="0"/>
                          <a:ea typeface="宋体" panose="02010600030101010101" pitchFamily="2" charset="-122"/>
                        </a:rPr>
                        <a:t>)               </a:t>
                      </a:r>
                      <a:r>
                        <a:rPr lang="zh-CN" sz="2300" kern="100" dirty="0">
                          <a:effectLst/>
                          <a:latin typeface="Times New Roman" panose="02020603050405020304" pitchFamily="18" charset="0"/>
                          <a:ea typeface="宋体" panose="02010600030101010101" pitchFamily="2" charset="-122"/>
                        </a:rPr>
                        <a:t>溢出产生异常</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r>
              <a:tr h="530544">
                <a:tc>
                  <a:txBody>
                    <a:bodyPr/>
                    <a:lstStyle/>
                    <a:p>
                      <a:pPr algn="ctr">
                        <a:spcAft>
                          <a:spcPts val="0"/>
                        </a:spcAft>
                      </a:pPr>
                      <a:r>
                        <a:rPr lang="en-US" sz="2300" kern="100">
                          <a:effectLst/>
                          <a:latin typeface="Times New Roman" panose="02020603050405020304" pitchFamily="18" charset="0"/>
                          <a:ea typeface="宋体" panose="02010600030101010101" pitchFamily="2" charset="-122"/>
                        </a:rPr>
                        <a:t>4</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indent="94615" algn="just">
                        <a:spcAft>
                          <a:spcPts val="0"/>
                        </a:spcAft>
                      </a:pPr>
                      <a:r>
                        <a:rPr lang="en-US" sz="2300" kern="100" dirty="0" err="1">
                          <a:solidFill>
                            <a:srgbClr val="0000AA"/>
                          </a:solidFill>
                          <a:effectLst/>
                          <a:latin typeface="Times New Roman" panose="02020603050405020304" pitchFamily="18" charset="0"/>
                          <a:ea typeface="宋体" panose="02010600030101010101" pitchFamily="2" charset="-122"/>
                        </a:rPr>
                        <a:t>lw</a:t>
                      </a:r>
                      <a:r>
                        <a:rPr lang="en-US" sz="2300" kern="100" dirty="0">
                          <a:solidFill>
                            <a:srgbClr val="0000AA"/>
                          </a:solidFill>
                          <a:effectLst/>
                          <a:latin typeface="Times New Roman" panose="02020603050405020304" pitchFamily="18" charset="0"/>
                          <a:ea typeface="宋体" panose="02010600030101010101" pitchFamily="2" charset="-122"/>
                        </a:rPr>
                        <a:t> </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r>
                        <a:rPr lang="en-US" sz="2300" kern="100" dirty="0" err="1">
                          <a:effectLst/>
                          <a:latin typeface="Times New Roman" panose="02020603050405020304" pitchFamily="18" charset="0"/>
                          <a:ea typeface="宋体" panose="02010600030101010101" pitchFamily="2" charset="-122"/>
                        </a:rPr>
                        <a:t>,</a:t>
                      </a:r>
                      <a:r>
                        <a:rPr lang="en-US" sz="2300" kern="100" dirty="0" err="1">
                          <a:solidFill>
                            <a:srgbClr val="FF0000"/>
                          </a:solidFill>
                          <a:effectLst/>
                          <a:latin typeface="Times New Roman" panose="02020603050405020304" pitchFamily="18" charset="0"/>
                          <a:ea typeface="宋体" panose="02010600030101010101" pitchFamily="2" charset="-122"/>
                        </a:rPr>
                        <a:t>imm</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marL="0" lvl="0" indent="85725" algn="just">
                        <a:spcAft>
                          <a:spcPts val="0"/>
                        </a:spcAft>
                      </a:pP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AAAA"/>
                          </a:solidFill>
                          <a:effectLst/>
                          <a:latin typeface="Times New Roman" panose="02020603050405020304" pitchFamily="18" charset="0"/>
                          <a:ea typeface="宋体" panose="02010600030101010101" pitchFamily="2" charset="-122"/>
                        </a:rPr>
                        <a:t>Mem</a:t>
                      </a:r>
                      <a:r>
                        <a:rPr lang="en-US" sz="2300" kern="100" baseline="-25000" dirty="0">
                          <a:solidFill>
                            <a:srgbClr val="00AAAA"/>
                          </a:solidFill>
                          <a:effectLst/>
                          <a:latin typeface="Times New Roman" panose="02020603050405020304" pitchFamily="18" charset="0"/>
                          <a:ea typeface="宋体" panose="02010600030101010101" pitchFamily="2" charset="-122"/>
                        </a:rPr>
                        <a:t>4B</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77FF"/>
                          </a:solidFill>
                          <a:effectLst/>
                          <a:latin typeface="Times New Roman" panose="02020603050405020304" pitchFamily="18" charset="0"/>
                          <a:ea typeface="宋体" panose="02010600030101010101" pitchFamily="2" charset="-122"/>
                        </a:rPr>
                        <a:t>SignExt</a:t>
                      </a:r>
                      <a:r>
                        <a:rPr lang="en-US" sz="2300" kern="100" baseline="-25000" dirty="0">
                          <a:solidFill>
                            <a:srgbClr val="0077FF"/>
                          </a:solidFill>
                          <a:effectLst/>
                          <a:latin typeface="Times New Roman" panose="02020603050405020304" pitchFamily="18" charset="0"/>
                          <a:ea typeface="宋体" panose="02010600030101010101" pitchFamily="2" charset="-122"/>
                        </a:rPr>
                        <a:t>16b</a:t>
                      </a:r>
                      <a:r>
                        <a:rPr lang="en-US" sz="2300" kern="100" dirty="0">
                          <a:effectLst/>
                          <a:latin typeface="Times New Roman" panose="02020603050405020304" pitchFamily="18" charset="0"/>
                          <a:ea typeface="宋体" panose="02010600030101010101" pitchFamily="2" charset="-122"/>
                        </a:rPr>
                        <a:t>(</a:t>
                      </a:r>
                      <a:r>
                        <a:rPr lang="en-US" sz="2300" kern="100" dirty="0" err="1">
                          <a:solidFill>
                            <a:srgbClr val="FF0000"/>
                          </a:solidFill>
                          <a:effectLst/>
                          <a:latin typeface="Times New Roman" panose="02020603050405020304" pitchFamily="18" charset="0"/>
                          <a:ea typeface="宋体" panose="02010600030101010101" pitchFamily="2" charset="-122"/>
                        </a:rPr>
                        <a:t>imm</a:t>
                      </a:r>
                      <a:r>
                        <a:rPr lang="en-US" sz="2300" kern="100" dirty="0">
                          <a:effectLst/>
                          <a:latin typeface="Times New Roman" panose="02020603050405020304" pitchFamily="18" charset="0"/>
                          <a:ea typeface="宋体" panose="02010600030101010101" pitchFamily="2" charset="-122"/>
                        </a:rPr>
                        <a:t>))              </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r>
              <a:tr h="530544">
                <a:tc>
                  <a:txBody>
                    <a:bodyPr/>
                    <a:lstStyle/>
                    <a:p>
                      <a:pPr algn="ctr">
                        <a:spcAft>
                          <a:spcPts val="0"/>
                        </a:spcAft>
                      </a:pPr>
                      <a:r>
                        <a:rPr lang="en-US" sz="2300" kern="100">
                          <a:effectLst/>
                          <a:latin typeface="Times New Roman" panose="02020603050405020304" pitchFamily="18" charset="0"/>
                          <a:ea typeface="宋体" panose="02010600030101010101" pitchFamily="2" charset="-122"/>
                        </a:rPr>
                        <a:t>5</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indent="94615" algn="just">
                        <a:spcAft>
                          <a:spcPts val="0"/>
                        </a:spcAft>
                      </a:pPr>
                      <a:r>
                        <a:rPr lang="en-US" sz="2300" kern="100">
                          <a:solidFill>
                            <a:srgbClr val="0000AA"/>
                          </a:solidFill>
                          <a:effectLst/>
                          <a:latin typeface="Times New Roman" panose="02020603050405020304" pitchFamily="18" charset="0"/>
                          <a:ea typeface="宋体" panose="02010600030101010101" pitchFamily="2" charset="-122"/>
                        </a:rPr>
                        <a:t>sw </a:t>
                      </a:r>
                      <a:r>
                        <a:rPr lang="en-US" sz="2300" kern="100">
                          <a:solidFill>
                            <a:srgbClr val="AA0000"/>
                          </a:solidFill>
                          <a:effectLst/>
                          <a:latin typeface="Times New Roman" panose="02020603050405020304" pitchFamily="18" charset="0"/>
                          <a:ea typeface="宋体" panose="02010600030101010101" pitchFamily="2" charset="-122"/>
                        </a:rPr>
                        <a:t>$rt</a:t>
                      </a:r>
                      <a:r>
                        <a:rPr lang="en-US" sz="2300" kern="100">
                          <a:effectLst/>
                          <a:latin typeface="Times New Roman" panose="02020603050405020304" pitchFamily="18" charset="0"/>
                          <a:ea typeface="宋体" panose="02010600030101010101" pitchFamily="2" charset="-122"/>
                        </a:rPr>
                        <a:t>,</a:t>
                      </a:r>
                      <a:r>
                        <a:rPr lang="en-US" sz="2300" kern="100">
                          <a:solidFill>
                            <a:srgbClr val="FF0000"/>
                          </a:solidFill>
                          <a:effectLst/>
                          <a:latin typeface="Times New Roman" panose="02020603050405020304" pitchFamily="18" charset="0"/>
                          <a:ea typeface="宋体" panose="02010600030101010101" pitchFamily="2" charset="-122"/>
                        </a:rPr>
                        <a:t>imm</a:t>
                      </a:r>
                      <a:r>
                        <a:rPr lang="en-US" sz="2300" kern="100">
                          <a:effectLst/>
                          <a:latin typeface="Times New Roman" panose="02020603050405020304" pitchFamily="18" charset="0"/>
                          <a:ea typeface="宋体" panose="02010600030101010101" pitchFamily="2" charset="-122"/>
                        </a:rPr>
                        <a:t>(</a:t>
                      </a:r>
                      <a:r>
                        <a:rPr lang="en-US" sz="2300" kern="100">
                          <a:solidFill>
                            <a:srgbClr val="AA0000"/>
                          </a:solidFill>
                          <a:effectLst/>
                          <a:latin typeface="Times New Roman" panose="02020603050405020304" pitchFamily="18" charset="0"/>
                          <a:ea typeface="宋体" panose="02010600030101010101" pitchFamily="2" charset="-122"/>
                        </a:rPr>
                        <a:t>$rs</a:t>
                      </a:r>
                      <a:r>
                        <a:rPr lang="en-US" sz="2300" kern="100">
                          <a:effectLst/>
                          <a:latin typeface="Times New Roman" panose="02020603050405020304" pitchFamily="18" charset="0"/>
                          <a:ea typeface="宋体" panose="02010600030101010101" pitchFamily="2" charset="-122"/>
                        </a:rPr>
                        <a:t>)</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lvl="0" indent="53975" algn="just">
                        <a:spcAft>
                          <a:spcPts val="0"/>
                        </a:spcAft>
                      </a:pPr>
                      <a:r>
                        <a:rPr lang="en-US" sz="2300" kern="100" dirty="0">
                          <a:solidFill>
                            <a:srgbClr val="00AAAA"/>
                          </a:solidFill>
                          <a:effectLst/>
                          <a:latin typeface="Times New Roman" panose="02020603050405020304" pitchFamily="18" charset="0"/>
                          <a:ea typeface="宋体" panose="02010600030101010101" pitchFamily="2" charset="-122"/>
                        </a:rPr>
                        <a:t>Mem</a:t>
                      </a:r>
                      <a:r>
                        <a:rPr lang="en-US" sz="2300" kern="100" baseline="-25000" dirty="0">
                          <a:solidFill>
                            <a:srgbClr val="00AAAA"/>
                          </a:solidFill>
                          <a:effectLst/>
                          <a:latin typeface="Times New Roman" panose="02020603050405020304" pitchFamily="18" charset="0"/>
                          <a:ea typeface="宋体" panose="02010600030101010101" pitchFamily="2" charset="-122"/>
                        </a:rPr>
                        <a:t>4B</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77FF"/>
                          </a:solidFill>
                          <a:effectLst/>
                          <a:latin typeface="Times New Roman" panose="02020603050405020304" pitchFamily="18" charset="0"/>
                          <a:ea typeface="宋体" panose="02010600030101010101" pitchFamily="2" charset="-122"/>
                        </a:rPr>
                        <a:t>SignExt</a:t>
                      </a:r>
                      <a:r>
                        <a:rPr lang="en-US" sz="2300" kern="100" baseline="-25000" dirty="0">
                          <a:solidFill>
                            <a:srgbClr val="0077FF"/>
                          </a:solidFill>
                          <a:effectLst/>
                          <a:latin typeface="Times New Roman" panose="02020603050405020304" pitchFamily="18" charset="0"/>
                          <a:ea typeface="宋体" panose="02010600030101010101" pitchFamily="2" charset="-122"/>
                        </a:rPr>
                        <a:t>16b</a:t>
                      </a:r>
                      <a:r>
                        <a:rPr lang="en-US" sz="2300" kern="100" dirty="0">
                          <a:effectLst/>
                          <a:latin typeface="Times New Roman" panose="02020603050405020304" pitchFamily="18" charset="0"/>
                          <a:ea typeface="宋体" panose="02010600030101010101" pitchFamily="2" charset="-122"/>
                        </a:rPr>
                        <a:t>(</a:t>
                      </a:r>
                      <a:r>
                        <a:rPr lang="en-US" sz="2300" kern="100" dirty="0" err="1">
                          <a:solidFill>
                            <a:srgbClr val="FF0000"/>
                          </a:solidFill>
                          <a:effectLst/>
                          <a:latin typeface="Times New Roman" panose="02020603050405020304" pitchFamily="18" charset="0"/>
                          <a:ea typeface="宋体" panose="02010600030101010101" pitchFamily="2" charset="-122"/>
                        </a:rPr>
                        <a:t>imm</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r>
                        <a:rPr lang="en-US" sz="2300" kern="100" dirty="0">
                          <a:effectLst/>
                          <a:latin typeface="Times New Roman" panose="02020603050405020304" pitchFamily="18" charset="0"/>
                          <a:ea typeface="宋体" panose="02010600030101010101" pitchFamily="2" charset="-122"/>
                        </a:rPr>
                        <a:t>]</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r>
              <a:tr h="530544">
                <a:tc>
                  <a:txBody>
                    <a:bodyPr/>
                    <a:lstStyle/>
                    <a:p>
                      <a:pPr algn="ctr">
                        <a:spcAft>
                          <a:spcPts val="0"/>
                        </a:spcAft>
                      </a:pPr>
                      <a:r>
                        <a:rPr lang="en-US" sz="2300" kern="100">
                          <a:effectLst/>
                          <a:latin typeface="Times New Roman" panose="02020603050405020304" pitchFamily="18" charset="0"/>
                          <a:ea typeface="宋体" panose="02010600030101010101" pitchFamily="2" charset="-122"/>
                        </a:rPr>
                        <a:t>6</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indent="94615" algn="just">
                        <a:spcAft>
                          <a:spcPts val="0"/>
                        </a:spcAft>
                      </a:pPr>
                      <a:r>
                        <a:rPr lang="en-US" sz="2300" kern="100" dirty="0" err="1">
                          <a:solidFill>
                            <a:srgbClr val="0000AA"/>
                          </a:solidFill>
                          <a:effectLst/>
                          <a:latin typeface="Times New Roman" panose="02020603050405020304" pitchFamily="18" charset="0"/>
                          <a:ea typeface="宋体" panose="02010600030101010101" pitchFamily="2" charset="-122"/>
                        </a:rPr>
                        <a:t>beq</a:t>
                      </a:r>
                      <a:r>
                        <a:rPr lang="en-US" sz="2300" kern="100" dirty="0">
                          <a:effectLst/>
                          <a:latin typeface="Times New Roman" panose="02020603050405020304" pitchFamily="18" charset="0"/>
                          <a:ea typeface="宋体" panose="02010600030101010101" pitchFamily="2" charset="-122"/>
                        </a:rPr>
                        <a:t> </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r>
                        <a:rPr lang="en-US" sz="2300" kern="100" dirty="0" err="1">
                          <a:effectLst/>
                          <a:latin typeface="Times New Roman" panose="02020603050405020304" pitchFamily="18" charset="0"/>
                          <a:ea typeface="宋体" panose="02010600030101010101" pitchFamily="2" charset="-122"/>
                        </a:rPr>
                        <a:t>,</a:t>
                      </a:r>
                      <a:r>
                        <a:rPr lang="en-US" sz="2300" kern="100" dirty="0" err="1">
                          <a:solidFill>
                            <a:srgbClr val="FF0000"/>
                          </a:solidFill>
                          <a:effectLst/>
                          <a:latin typeface="Times New Roman" panose="02020603050405020304" pitchFamily="18" charset="0"/>
                          <a:ea typeface="宋体" panose="02010600030101010101" pitchFamily="2" charset="-122"/>
                        </a:rPr>
                        <a:t>imm</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lvl="0" indent="53975" algn="just">
                        <a:spcAft>
                          <a:spcPts val="0"/>
                        </a:spcAft>
                      </a:pPr>
                      <a:r>
                        <a:rPr lang="en-US" sz="2300" kern="100" dirty="0">
                          <a:effectLst/>
                          <a:latin typeface="Times New Roman" panose="02020603050405020304" pitchFamily="18" charset="0"/>
                          <a:ea typeface="宋体" panose="02010600030101010101" pitchFamily="2" charset="-122"/>
                        </a:rPr>
                        <a:t>if(</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 = </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r>
                        <a:rPr lang="en-US" sz="2300" kern="100" dirty="0">
                          <a:effectLst/>
                          <a:latin typeface="Times New Roman" panose="02020603050405020304" pitchFamily="18" charset="0"/>
                          <a:ea typeface="宋体" panose="02010600030101010101" pitchFamily="2" charset="-122"/>
                        </a:rPr>
                        <a:t>])  </a:t>
                      </a:r>
                      <a:r>
                        <a:rPr lang="en-US" sz="2300" kern="100" dirty="0">
                          <a:solidFill>
                            <a:srgbClr val="00AAAA"/>
                          </a:solidFill>
                          <a:effectLst/>
                          <a:latin typeface="Times New Roman" panose="02020603050405020304" pitchFamily="18" charset="0"/>
                          <a:ea typeface="宋体" panose="02010600030101010101" pitchFamily="2" charset="-122"/>
                        </a:rPr>
                        <a:t>PC</a:t>
                      </a:r>
                      <a:r>
                        <a:rPr lang="en-US" sz="2300" kern="100" dirty="0">
                          <a:effectLst/>
                          <a:latin typeface="Times New Roman" panose="02020603050405020304" pitchFamily="18" charset="0"/>
                          <a:ea typeface="宋体" panose="02010600030101010101" pitchFamily="2" charset="-122"/>
                        </a:rPr>
                        <a:t> ← </a:t>
                      </a:r>
                      <a:r>
                        <a:rPr lang="en-US" sz="2300" kern="100" dirty="0">
                          <a:solidFill>
                            <a:srgbClr val="00AAAA"/>
                          </a:solidFill>
                          <a:effectLst/>
                          <a:latin typeface="Times New Roman" panose="02020603050405020304" pitchFamily="18" charset="0"/>
                          <a:ea typeface="宋体" panose="02010600030101010101" pitchFamily="2" charset="-122"/>
                        </a:rPr>
                        <a:t>PC</a:t>
                      </a:r>
                      <a:r>
                        <a:rPr lang="en-US" sz="2300" kern="100" dirty="0">
                          <a:effectLst/>
                          <a:latin typeface="Times New Roman" panose="02020603050405020304" pitchFamily="18" charset="0"/>
                          <a:ea typeface="宋体" panose="02010600030101010101" pitchFamily="2" charset="-122"/>
                        </a:rPr>
                        <a:t> + </a:t>
                      </a:r>
                      <a:r>
                        <a:rPr lang="en-US" sz="2300" kern="100" dirty="0">
                          <a:solidFill>
                            <a:srgbClr val="0077FF"/>
                          </a:solidFill>
                          <a:effectLst/>
                          <a:latin typeface="Times New Roman" panose="02020603050405020304" pitchFamily="18" charset="0"/>
                          <a:ea typeface="宋体" panose="02010600030101010101" pitchFamily="2" charset="-122"/>
                        </a:rPr>
                        <a:t>SignExt</a:t>
                      </a:r>
                      <a:r>
                        <a:rPr lang="en-US" sz="2300" kern="100" baseline="-25000" dirty="0">
                          <a:solidFill>
                            <a:srgbClr val="0077FF"/>
                          </a:solidFill>
                          <a:effectLst/>
                          <a:latin typeface="Times New Roman" panose="02020603050405020304" pitchFamily="18" charset="0"/>
                          <a:ea typeface="宋体" panose="02010600030101010101" pitchFamily="2" charset="-122"/>
                        </a:rPr>
                        <a:t>18b</a:t>
                      </a:r>
                      <a:r>
                        <a:rPr lang="en-US" sz="2300" kern="100" dirty="0">
                          <a:effectLst/>
                          <a:latin typeface="Times New Roman" panose="02020603050405020304" pitchFamily="18" charset="0"/>
                          <a:ea typeface="宋体" panose="02010600030101010101" pitchFamily="2" charset="-122"/>
                        </a:rPr>
                        <a:t>({</a:t>
                      </a:r>
                      <a:r>
                        <a:rPr lang="en-US" sz="2300" kern="100" dirty="0" err="1">
                          <a:solidFill>
                            <a:srgbClr val="FF0000"/>
                          </a:solidFill>
                          <a:effectLst/>
                          <a:latin typeface="Times New Roman" panose="02020603050405020304" pitchFamily="18" charset="0"/>
                          <a:ea typeface="宋体" panose="02010600030101010101" pitchFamily="2" charset="-122"/>
                        </a:rPr>
                        <a:t>imm</a:t>
                      </a:r>
                      <a:r>
                        <a:rPr lang="en-US" sz="2300" kern="100" dirty="0">
                          <a:effectLst/>
                          <a:latin typeface="Times New Roman" panose="02020603050405020304" pitchFamily="18" charset="0"/>
                          <a:ea typeface="宋体" panose="02010600030101010101" pitchFamily="2" charset="-122"/>
                        </a:rPr>
                        <a:t>, 00})</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r>
              <a:tr h="530544">
                <a:tc>
                  <a:txBody>
                    <a:bodyPr/>
                    <a:lstStyle/>
                    <a:p>
                      <a:pPr algn="ctr">
                        <a:spcAft>
                          <a:spcPts val="0"/>
                        </a:spcAft>
                      </a:pPr>
                      <a:r>
                        <a:rPr lang="en-US" sz="2300" kern="100">
                          <a:effectLst/>
                          <a:latin typeface="Times New Roman" panose="02020603050405020304" pitchFamily="18" charset="0"/>
                          <a:ea typeface="宋体" panose="02010600030101010101" pitchFamily="2" charset="-122"/>
                        </a:rPr>
                        <a:t>7</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indent="94615" algn="just">
                        <a:spcAft>
                          <a:spcPts val="0"/>
                        </a:spcAft>
                      </a:pPr>
                      <a:r>
                        <a:rPr lang="en-US" sz="2300" kern="100">
                          <a:solidFill>
                            <a:srgbClr val="0000AA"/>
                          </a:solidFill>
                          <a:effectLst/>
                          <a:latin typeface="Times New Roman" panose="02020603050405020304" pitchFamily="18" charset="0"/>
                          <a:ea typeface="宋体" panose="02010600030101010101" pitchFamily="2" charset="-122"/>
                        </a:rPr>
                        <a:t>bne</a:t>
                      </a:r>
                      <a:r>
                        <a:rPr lang="en-US" sz="2300" kern="100">
                          <a:effectLst/>
                          <a:latin typeface="Times New Roman" panose="02020603050405020304" pitchFamily="18" charset="0"/>
                          <a:ea typeface="宋体" panose="02010600030101010101" pitchFamily="2" charset="-122"/>
                        </a:rPr>
                        <a:t> </a:t>
                      </a:r>
                      <a:r>
                        <a:rPr lang="en-US" sz="2300" kern="100">
                          <a:solidFill>
                            <a:srgbClr val="AA0000"/>
                          </a:solidFill>
                          <a:effectLst/>
                          <a:latin typeface="Times New Roman" panose="02020603050405020304" pitchFamily="18" charset="0"/>
                          <a:ea typeface="宋体" panose="02010600030101010101" pitchFamily="2" charset="-122"/>
                        </a:rPr>
                        <a:t>$rs</a:t>
                      </a:r>
                      <a:r>
                        <a:rPr lang="en-US" sz="2300" kern="100">
                          <a:effectLst/>
                          <a:latin typeface="Times New Roman" panose="02020603050405020304" pitchFamily="18" charset="0"/>
                          <a:ea typeface="宋体" panose="02010600030101010101" pitchFamily="2" charset="-122"/>
                        </a:rPr>
                        <a:t>,</a:t>
                      </a:r>
                      <a:r>
                        <a:rPr lang="en-US" sz="2300" kern="100">
                          <a:solidFill>
                            <a:srgbClr val="AA0000"/>
                          </a:solidFill>
                          <a:effectLst/>
                          <a:latin typeface="Times New Roman" panose="02020603050405020304" pitchFamily="18" charset="0"/>
                          <a:ea typeface="宋体" panose="02010600030101010101" pitchFamily="2" charset="-122"/>
                        </a:rPr>
                        <a:t>$rt</a:t>
                      </a:r>
                      <a:r>
                        <a:rPr lang="en-US" sz="2300" kern="100">
                          <a:effectLst/>
                          <a:latin typeface="Times New Roman" panose="02020603050405020304" pitchFamily="18" charset="0"/>
                          <a:ea typeface="宋体" panose="02010600030101010101" pitchFamily="2" charset="-122"/>
                        </a:rPr>
                        <a:t>,</a:t>
                      </a:r>
                      <a:r>
                        <a:rPr lang="en-US" sz="2300" kern="100">
                          <a:solidFill>
                            <a:srgbClr val="FF0000"/>
                          </a:solidFill>
                          <a:effectLst/>
                          <a:latin typeface="Times New Roman" panose="02020603050405020304" pitchFamily="18" charset="0"/>
                          <a:ea typeface="宋体" panose="02010600030101010101" pitchFamily="2" charset="-122"/>
                        </a:rPr>
                        <a:t>imm</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lvl="0" indent="53975" algn="just">
                        <a:spcAft>
                          <a:spcPts val="0"/>
                        </a:spcAft>
                      </a:pPr>
                      <a:r>
                        <a:rPr lang="en-US" sz="2300" kern="100" dirty="0">
                          <a:effectLst/>
                          <a:latin typeface="Times New Roman" panose="02020603050405020304" pitchFamily="18" charset="0"/>
                          <a:ea typeface="宋体" panose="02010600030101010101" pitchFamily="2" charset="-122"/>
                        </a:rPr>
                        <a:t>if(</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rs</a:t>
                      </a:r>
                      <a:r>
                        <a:rPr lang="en-US" sz="2300" kern="100" dirty="0">
                          <a:effectLst/>
                          <a:latin typeface="Times New Roman" panose="02020603050405020304" pitchFamily="18" charset="0"/>
                          <a:ea typeface="宋体" panose="02010600030101010101" pitchFamily="2" charset="-122"/>
                        </a:rPr>
                        <a:t>] != </a:t>
                      </a:r>
                      <a:r>
                        <a:rPr lang="en-US" sz="2300" kern="100" dirty="0">
                          <a:solidFill>
                            <a:srgbClr val="00AAAA"/>
                          </a:solidFill>
                          <a:effectLst/>
                          <a:latin typeface="Times New Roman" panose="02020603050405020304" pitchFamily="18" charset="0"/>
                          <a:ea typeface="宋体" panose="02010600030101010101" pitchFamily="2" charset="-122"/>
                        </a:rPr>
                        <a:t>R</a:t>
                      </a:r>
                      <a:r>
                        <a:rPr lang="en-US" sz="2300" kern="100" dirty="0">
                          <a:effectLst/>
                          <a:latin typeface="Times New Roman" panose="02020603050405020304" pitchFamily="18" charset="0"/>
                          <a:ea typeface="宋体" panose="02010600030101010101" pitchFamily="2" charset="-122"/>
                        </a:rPr>
                        <a:t>[</a:t>
                      </a:r>
                      <a:r>
                        <a:rPr lang="en-US" sz="2300" kern="100" dirty="0">
                          <a:solidFill>
                            <a:srgbClr val="AA0000"/>
                          </a:solidFill>
                          <a:effectLst/>
                          <a:latin typeface="Times New Roman" panose="02020603050405020304" pitchFamily="18" charset="0"/>
                          <a:ea typeface="宋体" panose="02010600030101010101" pitchFamily="2" charset="-122"/>
                        </a:rPr>
                        <a:t>$</a:t>
                      </a:r>
                      <a:r>
                        <a:rPr lang="en-US" sz="2300" kern="100" dirty="0" err="1">
                          <a:solidFill>
                            <a:srgbClr val="AA0000"/>
                          </a:solidFill>
                          <a:effectLst/>
                          <a:latin typeface="Times New Roman" panose="02020603050405020304" pitchFamily="18" charset="0"/>
                          <a:ea typeface="宋体" panose="02010600030101010101" pitchFamily="2" charset="-122"/>
                        </a:rPr>
                        <a:t>rt</a:t>
                      </a:r>
                      <a:r>
                        <a:rPr lang="en-US" sz="2300" kern="100" dirty="0">
                          <a:effectLst/>
                          <a:latin typeface="Times New Roman" panose="02020603050405020304" pitchFamily="18" charset="0"/>
                          <a:ea typeface="宋体" panose="02010600030101010101" pitchFamily="2" charset="-122"/>
                        </a:rPr>
                        <a:t>]) </a:t>
                      </a:r>
                      <a:r>
                        <a:rPr lang="en-US" sz="2300" kern="100" dirty="0">
                          <a:solidFill>
                            <a:srgbClr val="00AAAA"/>
                          </a:solidFill>
                          <a:effectLst/>
                          <a:latin typeface="Times New Roman" panose="02020603050405020304" pitchFamily="18" charset="0"/>
                          <a:ea typeface="宋体" panose="02010600030101010101" pitchFamily="2" charset="-122"/>
                        </a:rPr>
                        <a:t>PC</a:t>
                      </a:r>
                      <a:r>
                        <a:rPr lang="en-US" sz="2300" kern="100" dirty="0">
                          <a:effectLst/>
                          <a:latin typeface="Times New Roman" panose="02020603050405020304" pitchFamily="18" charset="0"/>
                          <a:ea typeface="宋体" panose="02010600030101010101" pitchFamily="2" charset="-122"/>
                        </a:rPr>
                        <a:t> ← </a:t>
                      </a:r>
                      <a:r>
                        <a:rPr lang="en-US" sz="2300" kern="100" dirty="0">
                          <a:solidFill>
                            <a:srgbClr val="00AAAA"/>
                          </a:solidFill>
                          <a:effectLst/>
                          <a:latin typeface="Times New Roman" panose="02020603050405020304" pitchFamily="18" charset="0"/>
                          <a:ea typeface="宋体" panose="02010600030101010101" pitchFamily="2" charset="-122"/>
                        </a:rPr>
                        <a:t>PC</a:t>
                      </a:r>
                      <a:r>
                        <a:rPr lang="en-US" sz="2300" kern="100" dirty="0">
                          <a:effectLst/>
                          <a:latin typeface="Times New Roman" panose="02020603050405020304" pitchFamily="18" charset="0"/>
                          <a:ea typeface="宋体" panose="02010600030101010101" pitchFamily="2" charset="-122"/>
                        </a:rPr>
                        <a:t> + </a:t>
                      </a:r>
                      <a:r>
                        <a:rPr lang="en-US" sz="2300" kern="100" dirty="0">
                          <a:solidFill>
                            <a:srgbClr val="0077FF"/>
                          </a:solidFill>
                          <a:effectLst/>
                          <a:latin typeface="Times New Roman" panose="02020603050405020304" pitchFamily="18" charset="0"/>
                          <a:ea typeface="宋体" panose="02010600030101010101" pitchFamily="2" charset="-122"/>
                        </a:rPr>
                        <a:t>SignExt</a:t>
                      </a:r>
                      <a:r>
                        <a:rPr lang="en-US" sz="2300" kern="100" baseline="-25000" dirty="0">
                          <a:solidFill>
                            <a:srgbClr val="0077FF"/>
                          </a:solidFill>
                          <a:effectLst/>
                          <a:latin typeface="Times New Roman" panose="02020603050405020304" pitchFamily="18" charset="0"/>
                          <a:ea typeface="宋体" panose="02010600030101010101" pitchFamily="2" charset="-122"/>
                        </a:rPr>
                        <a:t>18b</a:t>
                      </a:r>
                      <a:r>
                        <a:rPr lang="en-US" sz="2300" kern="100" dirty="0">
                          <a:effectLst/>
                          <a:latin typeface="Times New Roman" panose="02020603050405020304" pitchFamily="18" charset="0"/>
                          <a:ea typeface="宋体" panose="02010600030101010101" pitchFamily="2" charset="-122"/>
                        </a:rPr>
                        <a:t>({</a:t>
                      </a:r>
                      <a:r>
                        <a:rPr lang="en-US" sz="2300" kern="100" dirty="0" err="1">
                          <a:solidFill>
                            <a:srgbClr val="FF0000"/>
                          </a:solidFill>
                          <a:effectLst/>
                          <a:latin typeface="Times New Roman" panose="02020603050405020304" pitchFamily="18" charset="0"/>
                          <a:ea typeface="宋体" panose="02010600030101010101" pitchFamily="2" charset="-122"/>
                        </a:rPr>
                        <a:t>imm</a:t>
                      </a:r>
                      <a:r>
                        <a:rPr lang="en-US" sz="2300" kern="100" dirty="0">
                          <a:effectLst/>
                          <a:latin typeface="Times New Roman" panose="02020603050405020304" pitchFamily="18" charset="0"/>
                          <a:ea typeface="宋体" panose="02010600030101010101" pitchFamily="2" charset="-122"/>
                        </a:rPr>
                        <a:t>, 00})</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r>
              <a:tr h="530544">
                <a:tc>
                  <a:txBody>
                    <a:bodyPr/>
                    <a:lstStyle/>
                    <a:p>
                      <a:pPr algn="ctr">
                        <a:spcAft>
                          <a:spcPts val="0"/>
                        </a:spcAft>
                      </a:pPr>
                      <a:r>
                        <a:rPr lang="en-US" sz="2300" kern="100">
                          <a:effectLst/>
                          <a:latin typeface="Times New Roman" panose="02020603050405020304" pitchFamily="18" charset="0"/>
                          <a:ea typeface="宋体" panose="02010600030101010101" pitchFamily="2" charset="-122"/>
                        </a:rPr>
                        <a:t>8</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indent="94615" algn="just">
                        <a:spcAft>
                          <a:spcPts val="0"/>
                        </a:spcAft>
                      </a:pPr>
                      <a:r>
                        <a:rPr lang="en-US" sz="2300" kern="100">
                          <a:solidFill>
                            <a:srgbClr val="0000AA"/>
                          </a:solidFill>
                          <a:effectLst/>
                          <a:latin typeface="Times New Roman" panose="02020603050405020304" pitchFamily="18" charset="0"/>
                          <a:ea typeface="宋体" panose="02010600030101010101" pitchFamily="2" charset="-122"/>
                        </a:rPr>
                        <a:t>syscall</a:t>
                      </a:r>
                      <a:endParaRPr lang="zh-CN" sz="3200" kern="10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c>
                  <a:txBody>
                    <a:bodyPr/>
                    <a:lstStyle/>
                    <a:p>
                      <a:pPr lvl="0" indent="53975" algn="just">
                        <a:spcAft>
                          <a:spcPts val="0"/>
                        </a:spcAft>
                      </a:pPr>
                      <a:r>
                        <a:rPr lang="zh-CN" sz="2300" kern="100" dirty="0">
                          <a:effectLst/>
                          <a:latin typeface="Times New Roman" panose="02020603050405020304" pitchFamily="18" charset="0"/>
                          <a:ea typeface="宋体" panose="02010600030101010101" pitchFamily="2" charset="-122"/>
                        </a:rPr>
                        <a:t>系统调用，这里用于停机</a:t>
                      </a:r>
                      <a:endParaRPr lang="zh-CN" sz="3200" kern="100" dirty="0">
                        <a:effectLst/>
                        <a:latin typeface="Times New Roman" panose="02020603050405020304" pitchFamily="18" charset="0"/>
                        <a:ea typeface="宋体" panose="02010600030101010101" pitchFamily="2" charset="-122"/>
                      </a:endParaRPr>
                    </a:p>
                  </a:txBody>
                  <a:tcPr marL="20713" marR="20713" marT="20713" marB="2071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3E3"/>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状态机</a:t>
            </a:r>
            <a:r>
              <a:rPr lang="en-US" altLang="zh-CN" dirty="0">
                <a:sym typeface="Wingdings" panose="05000000000000000000" pitchFamily="2" charset="2"/>
              </a:rPr>
              <a:t></a:t>
            </a:r>
            <a:r>
              <a:rPr lang="zh-CN" altLang="en-US" dirty="0"/>
              <a:t>微程序</a:t>
            </a:r>
            <a:endParaRPr lang="zh-CN" altLang="en-US" dirty="0"/>
          </a:p>
        </p:txBody>
      </p:sp>
      <p:sp>
        <p:nvSpPr>
          <p:cNvPr id="3" name="内容占位符 2"/>
          <p:cNvSpPr>
            <a:spLocks noGrp="1"/>
          </p:cNvSpPr>
          <p:nvPr>
            <p:ph idx="1"/>
          </p:nvPr>
        </p:nvSpPr>
        <p:spPr/>
        <p:txBody>
          <a:bodyPr/>
          <a:lstStyle/>
          <a:p>
            <a:r>
              <a:rPr lang="zh-CN" altLang="en-US" dirty="0" smtClean="0"/>
              <a:t>状态值</a:t>
            </a:r>
            <a:r>
              <a:rPr lang="en-US" altLang="zh-CN" dirty="0" smtClean="0">
                <a:sym typeface="Wingdings" panose="05000000000000000000" pitchFamily="2" charset="2"/>
              </a:rPr>
              <a:t></a:t>
            </a:r>
            <a:r>
              <a:rPr lang="zh-CN" altLang="en-US" dirty="0" smtClean="0">
                <a:sym typeface="Wingdings" panose="05000000000000000000" pitchFamily="2" charset="2"/>
              </a:rPr>
              <a:t>微指令地址</a:t>
            </a:r>
            <a:r>
              <a:rPr lang="en-US" altLang="zh-CN" dirty="0" smtClean="0">
                <a:sym typeface="Wingdings" panose="05000000000000000000" pitchFamily="2" charset="2"/>
              </a:rPr>
              <a:t></a:t>
            </a:r>
            <a:r>
              <a:rPr lang="zh-CN" altLang="en-US" dirty="0" smtClean="0">
                <a:sym typeface="Wingdings" panose="05000000000000000000" pitchFamily="2" charset="2"/>
              </a:rPr>
              <a:t>微控制信号</a:t>
            </a:r>
            <a:endParaRPr lang="en-US" altLang="zh-CN" dirty="0" smtClean="0">
              <a:sym typeface="Wingdings" panose="05000000000000000000" pitchFamily="2" charset="2"/>
            </a:endParaRPr>
          </a:p>
          <a:p>
            <a:r>
              <a:rPr lang="zh-CN" altLang="en-US" dirty="0" smtClean="0">
                <a:sym typeface="Wingdings" panose="05000000000000000000" pitchFamily="2" charset="2"/>
              </a:rPr>
              <a:t>下址字段，</a:t>
            </a:r>
            <a:r>
              <a:rPr lang="en-US" altLang="zh-CN" dirty="0" smtClean="0">
                <a:sym typeface="Wingdings" panose="05000000000000000000" pitchFamily="2" charset="2"/>
              </a:rPr>
              <a:t>P</a:t>
            </a:r>
            <a:r>
              <a:rPr lang="zh-CN" altLang="en-US" dirty="0" smtClean="0">
                <a:sym typeface="Wingdings" panose="05000000000000000000" pitchFamily="2" charset="2"/>
              </a:rPr>
              <a:t>字段设置   </a:t>
            </a:r>
            <a:r>
              <a:rPr lang="en-US" altLang="zh-CN" dirty="0" smtClean="0">
                <a:sym typeface="Wingdings" panose="05000000000000000000" pitchFamily="2" charset="2"/>
              </a:rPr>
              <a:t> </a:t>
            </a:r>
            <a:r>
              <a:rPr lang="zh-CN" altLang="en-US" dirty="0" smtClean="0">
                <a:sym typeface="Wingdings" panose="05000000000000000000" pitchFamily="2" charset="2"/>
              </a:rPr>
              <a:t>微指令 </a:t>
            </a:r>
            <a:r>
              <a:rPr lang="en-US" altLang="zh-CN" dirty="0" smtClean="0">
                <a:sym typeface="Wingdings" panose="05000000000000000000" pitchFamily="2" charset="2"/>
              </a:rPr>
              <a:t> </a:t>
            </a:r>
            <a:r>
              <a:rPr lang="zh-CN" altLang="en-US" dirty="0" smtClean="0">
                <a:sym typeface="Wingdings" panose="05000000000000000000" pitchFamily="2" charset="2"/>
              </a:rPr>
              <a:t>微程序</a:t>
            </a:r>
            <a:endParaRPr lang="en-US" altLang="zh-CN" dirty="0">
              <a:sym typeface="Wingdings" panose="05000000000000000000" pitchFamily="2" charset="2"/>
            </a:endParaRPr>
          </a:p>
          <a:p>
            <a:endParaRPr lang="zh-CN" altLang="en-US" dirty="0"/>
          </a:p>
        </p:txBody>
      </p:sp>
      <p:graphicFrame>
        <p:nvGraphicFramePr>
          <p:cNvPr id="6" name="对象 5"/>
          <p:cNvGraphicFramePr>
            <a:graphicFrameLocks noChangeAspect="1"/>
          </p:cNvGraphicFramePr>
          <p:nvPr/>
        </p:nvGraphicFramePr>
        <p:xfrm>
          <a:off x="209930" y="2214880"/>
          <a:ext cx="11798603" cy="4067048"/>
        </p:xfrm>
        <a:graphic>
          <a:graphicData uri="http://schemas.openxmlformats.org/presentationml/2006/ole">
            <mc:AlternateContent xmlns:mc="http://schemas.openxmlformats.org/markup-compatibility/2006">
              <mc:Choice xmlns:v="urn:schemas-microsoft-com:vml" Requires="v">
                <p:oleObj spid="_x0000_s23560" name="工作表" r:id="rId1" imgW="8105775" imgH="2800350" progId="Excel.Sheet.12">
                  <p:embed/>
                </p:oleObj>
              </mc:Choice>
              <mc:Fallback>
                <p:oleObj name="工作表" r:id="rId1" imgW="8105775" imgH="2800350" progId="Excel.Sheet.12">
                  <p:embed/>
                  <p:pic>
                    <p:nvPicPr>
                      <p:cNvPr id="0" name="对象 5"/>
                      <p:cNvPicPr/>
                      <p:nvPr/>
                    </p:nvPicPr>
                    <p:blipFill>
                      <a:blip r:embed="rId2"/>
                      <a:stretch>
                        <a:fillRect/>
                      </a:stretch>
                    </p:blipFill>
                    <p:spPr>
                      <a:xfrm>
                        <a:off x="209930" y="2214880"/>
                        <a:ext cx="11798603" cy="4067048"/>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控制器内部架构</a:t>
            </a:r>
            <a:endParaRPr lang="zh-CN" altLang="en-US" dirty="0"/>
          </a:p>
        </p:txBody>
      </p:sp>
      <p:pic>
        <p:nvPicPr>
          <p:cNvPr id="5" name="内容占位符 4"/>
          <p:cNvPicPr>
            <a:picLocks noGrp="1" noChangeAspect="1"/>
          </p:cNvPicPr>
          <p:nvPr>
            <p:ph idx="1"/>
          </p:nvPr>
        </p:nvPicPr>
        <p:blipFill>
          <a:blip r:embed="rId1"/>
          <a:stretch>
            <a:fillRect/>
          </a:stretch>
        </p:blipFill>
        <p:spPr>
          <a:xfrm>
            <a:off x="295798" y="1510491"/>
            <a:ext cx="11511889" cy="4305093"/>
          </a:xfrm>
          <a:prstGeom prst="rect">
            <a:avLst/>
          </a:prstGeom>
        </p:spPr>
      </p:pic>
      <p:sp>
        <p:nvSpPr>
          <p:cNvPr id="6" name="文本框 5"/>
          <p:cNvSpPr txBox="1"/>
          <p:nvPr/>
        </p:nvSpPr>
        <p:spPr>
          <a:xfrm>
            <a:off x="7194366" y="4916424"/>
            <a:ext cx="3809056" cy="369332"/>
          </a:xfrm>
          <a:prstGeom prst="rect">
            <a:avLst/>
          </a:prstGeom>
          <a:noFill/>
        </p:spPr>
        <p:txBody>
          <a:bodyPr wrap="none" rtlCol="0">
            <a:spAutoFit/>
          </a:bodyPr>
          <a:lstStyle/>
          <a:p>
            <a:r>
              <a:rPr lang="en-US" altLang="zh-CN" dirty="0" err="1" smtClean="0">
                <a:solidFill>
                  <a:srgbClr val="7030A0"/>
                </a:solidFill>
              </a:rPr>
              <a:t>ALU_Control</a:t>
            </a:r>
            <a:r>
              <a:rPr lang="en-US" altLang="zh-CN" dirty="0" smtClean="0">
                <a:solidFill>
                  <a:srgbClr val="7030A0"/>
                </a:solidFill>
              </a:rPr>
              <a:t> </a:t>
            </a:r>
            <a:r>
              <a:rPr lang="zh-CN" altLang="en-US" dirty="0" smtClean="0">
                <a:solidFill>
                  <a:srgbClr val="7030A0"/>
                </a:solidFill>
              </a:rPr>
              <a:t>：</a:t>
            </a:r>
            <a:r>
              <a:rPr lang="en-US" altLang="zh-CN" dirty="0" smtClean="0">
                <a:solidFill>
                  <a:srgbClr val="7030A0"/>
                </a:solidFill>
              </a:rPr>
              <a:t> ALU</a:t>
            </a:r>
            <a:r>
              <a:rPr lang="zh-CN" altLang="en-US" dirty="0" smtClean="0">
                <a:solidFill>
                  <a:srgbClr val="7030A0"/>
                </a:solidFill>
              </a:rPr>
              <a:t>控制器选择逻辑</a:t>
            </a:r>
            <a:endParaRPr lang="zh-CN" altLang="en-US" dirty="0">
              <a:solidFill>
                <a:srgbClr val="7030A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控制器内部架构</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b="48114"/>
          <a:stretch>
            <a:fillRect/>
          </a:stretch>
        </p:blipFill>
        <p:spPr>
          <a:xfrm>
            <a:off x="217455" y="1272159"/>
            <a:ext cx="11706321" cy="4785063"/>
          </a:xfrm>
        </p:spPr>
      </p:pic>
      <p:sp>
        <p:nvSpPr>
          <p:cNvPr id="6" name="文本框 5"/>
          <p:cNvSpPr txBox="1"/>
          <p:nvPr/>
        </p:nvSpPr>
        <p:spPr>
          <a:xfrm>
            <a:off x="841248" y="5009906"/>
            <a:ext cx="3775393" cy="523220"/>
          </a:xfrm>
          <a:prstGeom prst="rect">
            <a:avLst/>
          </a:prstGeom>
          <a:noFill/>
        </p:spPr>
        <p:txBody>
          <a:bodyPr wrap="non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译码阶段地址转移逻辑</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541991" y="1879610"/>
            <a:ext cx="2339102" cy="523220"/>
          </a:xfrm>
          <a:prstGeom prst="rect">
            <a:avLst/>
          </a:prstGeom>
          <a:noFill/>
        </p:spPr>
        <p:txBody>
          <a:bodyPr wrap="non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下址字段逻辑</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0052775" y="3897386"/>
            <a:ext cx="1261884" cy="523220"/>
          </a:xfrm>
          <a:prstGeom prst="rect">
            <a:avLst/>
          </a:prstGeom>
          <a:noFill/>
        </p:spPr>
        <p:txBody>
          <a:bodyPr wrap="non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微指令</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地址转移逻辑实现</a:t>
            </a:r>
            <a:endParaRPr lang="zh-CN" altLang="en-US" dirty="0"/>
          </a:p>
        </p:txBody>
      </p:sp>
      <p:sp>
        <p:nvSpPr>
          <p:cNvPr id="3" name="内容占位符 2"/>
          <p:cNvSpPr>
            <a:spLocks noGrp="1"/>
          </p:cNvSpPr>
          <p:nvPr>
            <p:ph idx="1"/>
          </p:nvPr>
        </p:nvSpPr>
        <p:spPr/>
        <p:txBody>
          <a:bodyPr/>
          <a:lstStyle/>
          <a:p>
            <a:r>
              <a:rPr lang="zh-CN" altLang="en-US" dirty="0" smtClean="0"/>
              <a:t>真值表</a:t>
            </a:r>
            <a:r>
              <a:rPr lang="en-US" altLang="zh-CN" dirty="0" smtClean="0">
                <a:sym typeface="Wingdings" panose="05000000000000000000" pitchFamily="2" charset="2"/>
              </a:rPr>
              <a:t></a:t>
            </a:r>
            <a:r>
              <a:rPr lang="zh-CN" altLang="en-US" dirty="0" smtClean="0">
                <a:sym typeface="Wingdings" panose="05000000000000000000" pitchFamily="2" charset="2"/>
              </a:rPr>
              <a:t>逻辑表达式</a:t>
            </a:r>
            <a:r>
              <a:rPr lang="en-US" altLang="zh-CN" dirty="0" smtClean="0">
                <a:sym typeface="Wingdings" panose="05000000000000000000" pitchFamily="2" charset="2"/>
              </a:rPr>
              <a:t></a:t>
            </a:r>
            <a:r>
              <a:rPr lang="en-US" altLang="zh-CN" dirty="0" err="1" smtClean="0">
                <a:sym typeface="Wingdings" panose="05000000000000000000" pitchFamily="2" charset="2"/>
              </a:rPr>
              <a:t>Logisim</a:t>
            </a:r>
            <a:r>
              <a:rPr lang="zh-CN" altLang="en-US" dirty="0" smtClean="0">
                <a:sym typeface="Wingdings" panose="05000000000000000000" pitchFamily="2" charset="2"/>
              </a:rPr>
              <a:t>组合逻辑电路</a:t>
            </a:r>
            <a:endParaRPr lang="en-US" altLang="zh-CN" dirty="0" smtClean="0">
              <a:sym typeface="Wingdings" panose="05000000000000000000" pitchFamily="2" charset="2"/>
            </a:endParaRPr>
          </a:p>
          <a:p>
            <a:r>
              <a:rPr lang="zh-CN" altLang="en-US" dirty="0" smtClean="0">
                <a:sym typeface="Wingdings" panose="05000000000000000000" pitchFamily="2" charset="2"/>
              </a:rPr>
              <a:t>完成蓝色框中的地址</a:t>
            </a:r>
            <a:endParaRPr lang="zh-CN" altLang="en-US" dirty="0"/>
          </a:p>
        </p:txBody>
      </p:sp>
      <p:graphicFrame>
        <p:nvGraphicFramePr>
          <p:cNvPr id="8" name="对象 7"/>
          <p:cNvGraphicFramePr>
            <a:graphicFrameLocks noChangeAspect="1"/>
          </p:cNvGraphicFramePr>
          <p:nvPr/>
        </p:nvGraphicFramePr>
        <p:xfrm>
          <a:off x="568643" y="2653982"/>
          <a:ext cx="10855445" cy="2997009"/>
        </p:xfrm>
        <a:graphic>
          <a:graphicData uri="http://schemas.openxmlformats.org/presentationml/2006/ole">
            <mc:AlternateContent xmlns:mc="http://schemas.openxmlformats.org/markup-compatibility/2006">
              <mc:Choice xmlns:v="urn:schemas-microsoft-com:vml" Requires="v">
                <p:oleObj spid="_x0000_s24584" name="工作表" r:id="rId1" imgW="5943600" imgH="1647825" progId="Excel.Sheet.12">
                  <p:embed/>
                </p:oleObj>
              </mc:Choice>
              <mc:Fallback>
                <p:oleObj name="工作表" r:id="rId1" imgW="5943600" imgH="1647825" progId="Excel.Sheet.12">
                  <p:embed/>
                  <p:pic>
                    <p:nvPicPr>
                      <p:cNvPr id="0" name="对象 7"/>
                      <p:cNvPicPr/>
                      <p:nvPr/>
                    </p:nvPicPr>
                    <p:blipFill>
                      <a:blip r:embed="rId2"/>
                      <a:stretch>
                        <a:fillRect/>
                      </a:stretch>
                    </p:blipFill>
                    <p:spPr>
                      <a:xfrm>
                        <a:off x="568643" y="2653982"/>
                        <a:ext cx="10855445" cy="2997009"/>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获取表达式</a:t>
            </a:r>
            <a:endParaRPr lang="zh-CN" altLang="en-US" dirty="0"/>
          </a:p>
        </p:txBody>
      </p:sp>
      <p:sp>
        <p:nvSpPr>
          <p:cNvPr id="3" name="内容占位符 2"/>
          <p:cNvSpPr>
            <a:spLocks noGrp="1"/>
          </p:cNvSpPr>
          <p:nvPr>
            <p:ph idx="1"/>
          </p:nvPr>
        </p:nvSpPr>
        <p:spPr>
          <a:xfrm>
            <a:off x="487822" y="942764"/>
            <a:ext cx="11125057" cy="5637024"/>
          </a:xfrm>
        </p:spPr>
        <p:txBody>
          <a:bodyPr/>
          <a:lstStyle/>
          <a:p>
            <a:r>
              <a:rPr lang="zh-CN" altLang="en-US" dirty="0" smtClean="0"/>
              <a:t>利用</a:t>
            </a:r>
            <a:r>
              <a:rPr lang="en-US" altLang="zh-CN" dirty="0" err="1" smtClean="0"/>
              <a:t>Logisim</a:t>
            </a:r>
            <a:r>
              <a:rPr lang="zh-CN" altLang="en-US" dirty="0" smtClean="0"/>
              <a:t>的分析电路功能 </a:t>
            </a:r>
            <a:r>
              <a:rPr lang="en-US" altLang="zh-CN" dirty="0" smtClean="0"/>
              <a:t>Project </a:t>
            </a:r>
            <a:r>
              <a:rPr lang="en-US" altLang="zh-CN" dirty="0" smtClean="0">
                <a:sym typeface="Wingdings" panose="05000000000000000000" pitchFamily="2" charset="2"/>
              </a:rPr>
              <a:t> Analyze Circuit</a:t>
            </a:r>
            <a:endParaRPr lang="en-US" altLang="zh-CN" dirty="0" smtClean="0"/>
          </a:p>
          <a:p>
            <a:r>
              <a:rPr lang="zh-CN" altLang="en-US" dirty="0" smtClean="0"/>
              <a:t>分析  </a:t>
            </a:r>
            <a:r>
              <a:rPr lang="zh-CN" altLang="en-US" dirty="0" smtClean="0">
                <a:solidFill>
                  <a:srgbClr val="0070C0"/>
                </a:solidFill>
              </a:rPr>
              <a:t>微程序</a:t>
            </a:r>
            <a:r>
              <a:rPr lang="zh-CN" altLang="en-US" dirty="0">
                <a:solidFill>
                  <a:srgbClr val="0070C0"/>
                </a:solidFill>
              </a:rPr>
              <a:t>地址转移</a:t>
            </a:r>
            <a:r>
              <a:rPr lang="zh-CN" altLang="en-US" dirty="0" smtClean="0">
                <a:solidFill>
                  <a:srgbClr val="0070C0"/>
                </a:solidFill>
              </a:rPr>
              <a:t>逻辑</a:t>
            </a:r>
            <a:r>
              <a:rPr lang="zh-CN" altLang="en-US" dirty="0" smtClean="0"/>
              <a:t>  子电路</a:t>
            </a:r>
            <a:endParaRPr lang="en-US" altLang="zh-CN" dirty="0" smtClean="0"/>
          </a:p>
          <a:p>
            <a:r>
              <a:rPr lang="zh-CN" altLang="en-US" dirty="0" smtClean="0"/>
              <a:t>修改</a:t>
            </a:r>
            <a:r>
              <a:rPr lang="en-US" altLang="zh-CN" dirty="0" smtClean="0"/>
              <a:t>S3</a:t>
            </a:r>
            <a:r>
              <a:rPr lang="zh-CN" altLang="en-US" dirty="0" smtClean="0"/>
              <a:t>，</a:t>
            </a:r>
            <a:r>
              <a:rPr lang="en-US" altLang="zh-CN" dirty="0" smtClean="0"/>
              <a:t>S2</a:t>
            </a:r>
            <a:r>
              <a:rPr lang="zh-CN" altLang="en-US" dirty="0"/>
              <a:t> </a:t>
            </a:r>
            <a:r>
              <a:rPr lang="zh-CN" altLang="en-US" dirty="0" smtClean="0"/>
              <a:t> 的逻辑表达式，生成电路 </a:t>
            </a:r>
            <a:endParaRPr lang="en-US" altLang="zh-CN" dirty="0" smtClean="0"/>
          </a:p>
          <a:p>
            <a:r>
              <a:rPr lang="zh-CN" altLang="en-US" dirty="0" smtClean="0">
                <a:solidFill>
                  <a:srgbClr val="FF0000"/>
                </a:solidFill>
              </a:rPr>
              <a:t> </a:t>
            </a:r>
            <a:r>
              <a:rPr lang="en-US" altLang="zh-CN" dirty="0" smtClean="0">
                <a:solidFill>
                  <a:srgbClr val="FF0000"/>
                </a:solidFill>
              </a:rPr>
              <a:t>S1</a:t>
            </a:r>
            <a:r>
              <a:rPr lang="zh-CN" altLang="en-US" dirty="0" smtClean="0">
                <a:solidFill>
                  <a:srgbClr val="FF0000"/>
                </a:solidFill>
              </a:rPr>
              <a:t>，</a:t>
            </a:r>
            <a:r>
              <a:rPr lang="en-US" altLang="zh-CN" dirty="0" smtClean="0">
                <a:solidFill>
                  <a:srgbClr val="FF0000"/>
                </a:solidFill>
              </a:rPr>
              <a:t>S0</a:t>
            </a:r>
            <a:r>
              <a:rPr lang="zh-CN" altLang="en-US" dirty="0" smtClean="0">
                <a:solidFill>
                  <a:srgbClr val="FF0000"/>
                </a:solidFill>
              </a:rPr>
              <a:t>不需修改</a:t>
            </a:r>
            <a:endParaRPr lang="zh-CN" altLang="en-US" dirty="0">
              <a:solidFill>
                <a:srgbClr val="FF0000"/>
              </a:solidFill>
            </a:endParaRPr>
          </a:p>
        </p:txBody>
      </p:sp>
      <p:graphicFrame>
        <p:nvGraphicFramePr>
          <p:cNvPr id="5" name="对象 4"/>
          <p:cNvGraphicFramePr>
            <a:graphicFrameLocks noChangeAspect="1"/>
          </p:cNvGraphicFramePr>
          <p:nvPr/>
        </p:nvGraphicFramePr>
        <p:xfrm>
          <a:off x="374878" y="3447288"/>
          <a:ext cx="11497248" cy="2281555"/>
        </p:xfrm>
        <a:graphic>
          <a:graphicData uri="http://schemas.openxmlformats.org/presentationml/2006/ole">
            <mc:AlternateContent xmlns:mc="http://schemas.openxmlformats.org/markup-compatibility/2006">
              <mc:Choice xmlns:v="urn:schemas-microsoft-com:vml" Requires="v">
                <p:oleObj spid="_x0000_s25608" name="工作表" r:id="rId1" imgW="6920865" imgH="1380490" progId="Excel.Sheet.12">
                  <p:embed/>
                </p:oleObj>
              </mc:Choice>
              <mc:Fallback>
                <p:oleObj name="工作表" r:id="rId1" imgW="6920865" imgH="1380490" progId="Excel.Sheet.12">
                  <p:embed/>
                  <p:pic>
                    <p:nvPicPr>
                      <p:cNvPr id="0" name="对象 4"/>
                      <p:cNvPicPr/>
                      <p:nvPr/>
                    </p:nvPicPr>
                    <p:blipFill>
                      <a:blip r:embed="rId2"/>
                      <a:stretch>
                        <a:fillRect/>
                      </a:stretch>
                    </p:blipFill>
                    <p:spPr>
                      <a:xfrm>
                        <a:off x="374878" y="3447288"/>
                        <a:ext cx="11497248" cy="22815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CPU</a:t>
            </a:r>
            <a:r>
              <a:rPr lang="zh-CN" altLang="en-US" dirty="0" smtClean="0"/>
              <a:t>测试</a:t>
            </a:r>
            <a:endParaRPr lang="zh-CN" altLang="en-US" dirty="0"/>
          </a:p>
        </p:txBody>
      </p:sp>
      <p:sp>
        <p:nvSpPr>
          <p:cNvPr id="6" name="内容占位符 5"/>
          <p:cNvSpPr>
            <a:spLocks noGrp="1"/>
          </p:cNvSpPr>
          <p:nvPr>
            <p:ph idx="1"/>
          </p:nvPr>
        </p:nvSpPr>
        <p:spPr>
          <a:xfrm>
            <a:off x="487822" y="942764"/>
            <a:ext cx="10320385" cy="5637024"/>
          </a:xfrm>
        </p:spPr>
        <p:txBody>
          <a:bodyPr/>
          <a:lstStyle/>
          <a:p>
            <a:r>
              <a:rPr lang="zh-CN" altLang="en-US" dirty="0"/>
              <a:t>右键编辑微程序控制</a:t>
            </a:r>
            <a:r>
              <a:rPr lang="zh-CN" altLang="en-US" dirty="0" smtClean="0"/>
              <a:t>器，将</a:t>
            </a:r>
            <a:r>
              <a:rPr lang="en-US" altLang="zh-CN" dirty="0"/>
              <a:t>Excel</a:t>
            </a:r>
            <a:r>
              <a:rPr lang="zh-CN" altLang="en-US" dirty="0"/>
              <a:t>表中完成的</a:t>
            </a:r>
            <a:r>
              <a:rPr lang="zh-CN" altLang="en-US" dirty="0" smtClean="0"/>
              <a:t>微程序粘贴进去</a:t>
            </a:r>
            <a:endParaRPr lang="en-US" altLang="zh-CN" dirty="0"/>
          </a:p>
          <a:p>
            <a:r>
              <a:rPr lang="zh-CN" altLang="en-US" dirty="0" smtClean="0"/>
              <a:t>时钟自动仿真，</a:t>
            </a:r>
            <a:r>
              <a:rPr lang="en-US" altLang="zh-CN" dirty="0" smtClean="0"/>
              <a:t>Windows  </a:t>
            </a:r>
            <a:r>
              <a:rPr lang="en-US" altLang="zh-CN" dirty="0" err="1"/>
              <a:t>Ctrl+k</a:t>
            </a:r>
            <a:r>
              <a:rPr lang="en-US" altLang="zh-CN" dirty="0"/>
              <a:t>  Mac:  </a:t>
            </a:r>
            <a:r>
              <a:rPr lang="en-US" altLang="zh-CN" dirty="0" err="1"/>
              <a:t>command+k</a:t>
            </a:r>
            <a:r>
              <a:rPr lang="zh-CN" altLang="en-US" dirty="0"/>
              <a:t>运行程序</a:t>
            </a:r>
            <a:endParaRPr lang="en-US" altLang="zh-CN" dirty="0" smtClean="0"/>
          </a:p>
          <a:p>
            <a:r>
              <a:rPr lang="zh-CN" altLang="en-US" dirty="0" smtClean="0"/>
              <a:t>右键点击数据存储器，编辑内容，查看排序情况</a:t>
            </a:r>
            <a:endParaRPr lang="en-US" altLang="zh-CN" dirty="0" smtClean="0"/>
          </a:p>
          <a:p>
            <a:r>
              <a:rPr lang="zh-CN" altLang="en-US" dirty="0" smtClean="0"/>
              <a:t>有符号降序排列</a:t>
            </a:r>
            <a:endParaRPr lang="zh-CN" altLang="en-US" dirty="0"/>
          </a:p>
        </p:txBody>
      </p:sp>
      <p:pic>
        <p:nvPicPr>
          <p:cNvPr id="7" name="图片 6"/>
          <p:cNvPicPr>
            <a:picLocks noChangeAspect="1"/>
          </p:cNvPicPr>
          <p:nvPr/>
        </p:nvPicPr>
        <p:blipFill>
          <a:blip r:embed="rId1"/>
          <a:stretch>
            <a:fillRect/>
          </a:stretch>
        </p:blipFill>
        <p:spPr>
          <a:xfrm>
            <a:off x="233951" y="3241276"/>
            <a:ext cx="11635696" cy="3338512"/>
          </a:xfrm>
          <a:prstGeom prst="rect">
            <a:avLst/>
          </a:prstGeom>
        </p:spPr>
      </p:pic>
      <p:sp>
        <p:nvSpPr>
          <p:cNvPr id="5" name="矩形 4"/>
          <p:cNvSpPr/>
          <p:nvPr/>
        </p:nvSpPr>
        <p:spPr>
          <a:xfrm>
            <a:off x="233951" y="6156758"/>
            <a:ext cx="11533615" cy="3905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9706549" y="980728"/>
            <a:ext cx="1793632" cy="17936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18744" y="1415865"/>
            <a:ext cx="11464761" cy="4690821"/>
          </a:xfrm>
          <a:prstGeom prst="rect">
            <a:avLst/>
          </a:prstGeom>
        </p:spPr>
      </p:pic>
      <p:sp>
        <p:nvSpPr>
          <p:cNvPr id="2" name="标题 1"/>
          <p:cNvSpPr>
            <a:spLocks noGrp="1"/>
          </p:cNvSpPr>
          <p:nvPr>
            <p:ph type="title"/>
          </p:nvPr>
        </p:nvSpPr>
        <p:spPr/>
        <p:txBody>
          <a:bodyPr/>
          <a:lstStyle/>
          <a:p>
            <a:r>
              <a:rPr lang="zh-CN" altLang="en-US" dirty="0" smtClean="0"/>
              <a:t>微程序改硬布线</a:t>
            </a:r>
            <a:endParaRPr lang="zh-CN" altLang="en-US" dirty="0"/>
          </a:p>
        </p:txBody>
      </p:sp>
      <p:sp>
        <p:nvSpPr>
          <p:cNvPr id="5" name="文本框 4"/>
          <p:cNvSpPr txBox="1"/>
          <p:nvPr/>
        </p:nvSpPr>
        <p:spPr>
          <a:xfrm>
            <a:off x="879152" y="5235866"/>
            <a:ext cx="4493538" cy="523220"/>
          </a:xfrm>
          <a:prstGeom prst="rect">
            <a:avLst/>
          </a:prstGeom>
          <a:noFill/>
        </p:spPr>
        <p:txBody>
          <a:bodyPr wrap="non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实现控制器状态机组合逻辑</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214995" y="1825525"/>
            <a:ext cx="3408305" cy="523220"/>
          </a:xfrm>
          <a:prstGeom prst="rect">
            <a:avLst/>
          </a:prstGeom>
          <a:noFill/>
        </p:spPr>
        <p:txBody>
          <a:bodyPr wrap="non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状态</a:t>
            </a:r>
            <a:r>
              <a:rPr lang="en-US" altLang="zh-CN" sz="2800" dirty="0" smtClean="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800" dirty="0" smtClean="0">
                <a:solidFill>
                  <a:srgbClr val="FF0000"/>
                </a:solidFill>
                <a:latin typeface="微软雅黑" panose="020B0503020204020204" pitchFamily="34" charset="-122"/>
                <a:ea typeface="微软雅黑" panose="020B0503020204020204" pitchFamily="34" charset="-122"/>
                <a:sym typeface="Wingdings" panose="05000000000000000000" pitchFamily="2" charset="2"/>
              </a:rPr>
              <a:t>信号组合逻辑</a:t>
            </a:r>
            <a:endParaRPr lang="zh-CN" altLang="en-US" sz="2800" dirty="0">
              <a:solidFill>
                <a:srgbClr val="FF0000"/>
              </a:solidFill>
              <a:latin typeface="微软雅黑" panose="020B0503020204020204" pitchFamily="34" charset="-122"/>
              <a:ea typeface="微软雅黑" panose="020B0503020204020204" pitchFamily="34" charset="-122"/>
            </a:endParaRPr>
          </a:p>
        </p:txBody>
      </p:sp>
      <p:cxnSp>
        <p:nvCxnSpPr>
          <p:cNvPr id="8" name="直接箭头连接符 7"/>
          <p:cNvCxnSpPr/>
          <p:nvPr/>
        </p:nvCxnSpPr>
        <p:spPr>
          <a:xfrm>
            <a:off x="6357909" y="2419042"/>
            <a:ext cx="502920" cy="740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3072384" y="4403633"/>
            <a:ext cx="107074" cy="9692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状态转移图</a:t>
            </a:r>
            <a:r>
              <a:rPr lang="en-US" altLang="zh-CN" dirty="0" smtClean="0">
                <a:sym typeface="Wingdings" panose="05000000000000000000" pitchFamily="2" charset="2"/>
              </a:rPr>
              <a:t></a:t>
            </a:r>
            <a:r>
              <a:rPr lang="zh-CN" altLang="en-US" dirty="0" smtClean="0">
                <a:sym typeface="Wingdings" panose="05000000000000000000" pitchFamily="2" charset="2"/>
              </a:rPr>
              <a:t>状态机真值表</a:t>
            </a:r>
            <a:endParaRPr lang="zh-CN" altLang="en-US" dirty="0"/>
          </a:p>
        </p:txBody>
      </p:sp>
      <p:graphicFrame>
        <p:nvGraphicFramePr>
          <p:cNvPr id="9" name="对象 8"/>
          <p:cNvGraphicFramePr>
            <a:graphicFrameLocks noChangeAspect="1"/>
          </p:cNvGraphicFramePr>
          <p:nvPr/>
        </p:nvGraphicFramePr>
        <p:xfrm>
          <a:off x="1227773" y="1112266"/>
          <a:ext cx="9659891" cy="5279390"/>
        </p:xfrm>
        <a:graphic>
          <a:graphicData uri="http://schemas.openxmlformats.org/presentationml/2006/ole">
            <mc:AlternateContent xmlns:mc="http://schemas.openxmlformats.org/markup-compatibility/2006">
              <mc:Choice xmlns:v="urn:schemas-microsoft-com:vml" Requires="v">
                <p:oleObj spid="_x0000_s26632" name="工作表" r:id="rId1" imgW="6849110" imgH="3747135" progId="Excel.Sheet.12">
                  <p:embed/>
                </p:oleObj>
              </mc:Choice>
              <mc:Fallback>
                <p:oleObj name="工作表" r:id="rId1" imgW="6849110" imgH="3747135" progId="Excel.Sheet.12">
                  <p:embed/>
                  <p:pic>
                    <p:nvPicPr>
                      <p:cNvPr id="0" name="对象 8"/>
                      <p:cNvPicPr/>
                      <p:nvPr/>
                    </p:nvPicPr>
                    <p:blipFill>
                      <a:blip r:embed="rId2"/>
                      <a:stretch>
                        <a:fillRect/>
                      </a:stretch>
                    </p:blipFill>
                    <p:spPr>
                      <a:xfrm>
                        <a:off x="1227773" y="1112266"/>
                        <a:ext cx="9659891" cy="52793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Wingdings" panose="05000000000000000000" pitchFamily="2" charset="2"/>
              </a:rPr>
              <a:t>状态机真值表</a:t>
            </a:r>
            <a:r>
              <a:rPr lang="en-US" altLang="zh-CN" dirty="0" smtClean="0">
                <a:sym typeface="Wingdings" panose="05000000000000000000" pitchFamily="2" charset="2"/>
              </a:rPr>
              <a:t></a:t>
            </a:r>
            <a:r>
              <a:rPr lang="zh-CN" altLang="en-US" dirty="0" smtClean="0">
                <a:sym typeface="Wingdings" panose="05000000000000000000" pitchFamily="2" charset="2"/>
              </a:rPr>
              <a:t>状态机逻辑表达式</a:t>
            </a:r>
            <a:r>
              <a:rPr lang="en-US" altLang="zh-CN" dirty="0" smtClean="0">
                <a:sym typeface="Wingdings" panose="05000000000000000000" pitchFamily="2" charset="2"/>
              </a:rPr>
              <a:t></a:t>
            </a:r>
            <a:r>
              <a:rPr lang="zh-CN" altLang="en-US" dirty="0" smtClean="0">
                <a:sym typeface="Wingdings" panose="05000000000000000000" pitchFamily="2" charset="2"/>
              </a:rPr>
              <a:t>生成电路</a:t>
            </a:r>
            <a:endParaRPr lang="zh-CN" altLang="en-US" dirty="0"/>
          </a:p>
        </p:txBody>
      </p:sp>
      <p:graphicFrame>
        <p:nvGraphicFramePr>
          <p:cNvPr id="5" name="对象 4"/>
          <p:cNvGraphicFramePr>
            <a:graphicFrameLocks noChangeAspect="1"/>
          </p:cNvGraphicFramePr>
          <p:nvPr/>
        </p:nvGraphicFramePr>
        <p:xfrm>
          <a:off x="344234" y="2450592"/>
          <a:ext cx="11695067" cy="2536635"/>
        </p:xfrm>
        <a:graphic>
          <a:graphicData uri="http://schemas.openxmlformats.org/presentationml/2006/ole">
            <mc:AlternateContent xmlns:mc="http://schemas.openxmlformats.org/markup-compatibility/2006">
              <mc:Choice xmlns:v="urn:schemas-microsoft-com:vml" Requires="v">
                <p:oleObj spid="_x0000_s27656" name="工作表" r:id="rId1" imgW="7117715" imgH="1550670" progId="Excel.Sheet.12">
                  <p:embed/>
                </p:oleObj>
              </mc:Choice>
              <mc:Fallback>
                <p:oleObj name="工作表" r:id="rId1" imgW="7117715" imgH="1550670" progId="Excel.Sheet.12">
                  <p:embed/>
                  <p:pic>
                    <p:nvPicPr>
                      <p:cNvPr id="0" name="对象 4"/>
                      <p:cNvPicPr/>
                      <p:nvPr/>
                    </p:nvPicPr>
                    <p:blipFill>
                      <a:blip r:embed="rId2"/>
                      <a:stretch>
                        <a:fillRect/>
                      </a:stretch>
                    </p:blipFill>
                    <p:spPr>
                      <a:xfrm>
                        <a:off x="344234" y="2450592"/>
                        <a:ext cx="11695067" cy="253663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生成状态机组合逻辑电路</a:t>
            </a:r>
            <a:endParaRPr lang="zh-CN" altLang="en-US" dirty="0"/>
          </a:p>
        </p:txBody>
      </p:sp>
      <p:sp>
        <p:nvSpPr>
          <p:cNvPr id="3" name="内容占位符 2"/>
          <p:cNvSpPr>
            <a:spLocks noGrp="1"/>
          </p:cNvSpPr>
          <p:nvPr>
            <p:ph idx="1"/>
          </p:nvPr>
        </p:nvSpPr>
        <p:spPr/>
        <p:txBody>
          <a:bodyPr/>
          <a:lstStyle/>
          <a:p>
            <a:r>
              <a:rPr lang="zh-CN" altLang="en-US" dirty="0" smtClean="0"/>
              <a:t>打开</a:t>
            </a:r>
            <a:r>
              <a:rPr lang="zh-CN" altLang="en-US" dirty="0" smtClean="0">
                <a:solidFill>
                  <a:srgbClr val="0070C0"/>
                </a:solidFill>
              </a:rPr>
              <a:t>状态机</a:t>
            </a:r>
            <a:r>
              <a:rPr lang="en-US" altLang="zh-CN" dirty="0" smtClean="0">
                <a:solidFill>
                  <a:srgbClr val="0070C0"/>
                </a:solidFill>
              </a:rPr>
              <a:t>FSM</a:t>
            </a:r>
            <a:r>
              <a:rPr lang="zh-CN" altLang="en-US" dirty="0" smtClean="0"/>
              <a:t>子电路</a:t>
            </a:r>
            <a:endParaRPr lang="en-US" altLang="zh-CN" dirty="0" smtClean="0"/>
          </a:p>
          <a:p>
            <a:r>
              <a:rPr lang="en-US" altLang="zh-CN" dirty="0" err="1" smtClean="0"/>
              <a:t>Project</a:t>
            </a:r>
            <a:r>
              <a:rPr lang="en-US" altLang="zh-CN" dirty="0" err="1" smtClean="0">
                <a:sym typeface="Wingdings" panose="05000000000000000000" pitchFamily="2" charset="2"/>
              </a:rPr>
              <a:t>Analyze</a:t>
            </a:r>
            <a:r>
              <a:rPr lang="en-US" altLang="zh-CN" dirty="0" smtClean="0">
                <a:sym typeface="Wingdings" panose="05000000000000000000" pitchFamily="2" charset="2"/>
              </a:rPr>
              <a:t> Circuit</a:t>
            </a:r>
            <a:endParaRPr lang="en-US" altLang="zh-CN" dirty="0" smtClean="0">
              <a:sym typeface="Wingdings" panose="05000000000000000000" pitchFamily="2" charset="2"/>
            </a:endParaRPr>
          </a:p>
          <a:p>
            <a:r>
              <a:rPr lang="zh-CN" altLang="en-US" dirty="0" smtClean="0">
                <a:sym typeface="Wingdings" panose="05000000000000000000" pitchFamily="2" charset="2"/>
              </a:rPr>
              <a:t>输入对应状态机各位表达式</a:t>
            </a:r>
            <a:endParaRPr lang="en-US" altLang="zh-CN" dirty="0" smtClean="0">
              <a:sym typeface="Wingdings" panose="05000000000000000000" pitchFamily="2" charset="2"/>
            </a:endParaRPr>
          </a:p>
          <a:p>
            <a:r>
              <a:rPr lang="zh-CN" altLang="en-US" dirty="0" smtClean="0">
                <a:sym typeface="Wingdings" panose="05000000000000000000" pitchFamily="2" charset="2"/>
              </a:rPr>
              <a:t>自动生成电路</a:t>
            </a:r>
            <a:endParaRPr lang="zh-CN" altLang="en-US" dirty="0"/>
          </a:p>
        </p:txBody>
      </p:sp>
      <p:pic>
        <p:nvPicPr>
          <p:cNvPr id="4" name="图片 3"/>
          <p:cNvPicPr>
            <a:picLocks noChangeAspect="1"/>
          </p:cNvPicPr>
          <p:nvPr/>
        </p:nvPicPr>
        <p:blipFill>
          <a:blip r:embed="rId1">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9706549" y="980728"/>
            <a:ext cx="1793632" cy="17936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单周期</a:t>
            </a:r>
            <a:r>
              <a:rPr lang="en-US" altLang="zh-CN" dirty="0" smtClean="0"/>
              <a:t>MIPS</a:t>
            </a:r>
            <a:r>
              <a:rPr lang="zh-CN" altLang="en-US" dirty="0" smtClean="0"/>
              <a:t>实验</a:t>
            </a:r>
            <a:r>
              <a:rPr lang="en-US" altLang="zh-CN" dirty="0" smtClean="0"/>
              <a:t>  </a:t>
            </a:r>
            <a:r>
              <a:rPr lang="zh-CN" altLang="en-US" dirty="0" smtClean="0"/>
              <a:t>  </a:t>
            </a:r>
            <a:r>
              <a:rPr lang="en-US" altLang="zh-CN" dirty="0" err="1" smtClean="0"/>
              <a:t>Logisim</a:t>
            </a:r>
            <a:r>
              <a:rPr lang="zh-CN" altLang="en-US" dirty="0" smtClean="0"/>
              <a:t>实现（</a:t>
            </a:r>
            <a:r>
              <a:rPr lang="en-US" altLang="zh-CN" dirty="0" smtClean="0"/>
              <a:t>8</a:t>
            </a:r>
            <a:r>
              <a:rPr lang="zh-CN" altLang="en-US" dirty="0" smtClean="0"/>
              <a:t>条核心指令集）</a:t>
            </a:r>
            <a:endParaRPr lang="zh-CN" altLang="en-US" dirty="0"/>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t="30938"/>
          <a:stretch>
            <a:fillRect/>
          </a:stretch>
        </p:blipFill>
        <p:spPr>
          <a:xfrm>
            <a:off x="402097" y="1143000"/>
            <a:ext cx="11340207" cy="5210175"/>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CPU</a:t>
            </a:r>
            <a:r>
              <a:rPr lang="zh-CN" altLang="en-US" dirty="0" smtClean="0"/>
              <a:t>测试</a:t>
            </a:r>
            <a:endParaRPr lang="zh-CN" altLang="en-US" dirty="0"/>
          </a:p>
        </p:txBody>
      </p:sp>
      <p:sp>
        <p:nvSpPr>
          <p:cNvPr id="6" name="内容占位符 5"/>
          <p:cNvSpPr>
            <a:spLocks noGrp="1"/>
          </p:cNvSpPr>
          <p:nvPr>
            <p:ph idx="1"/>
          </p:nvPr>
        </p:nvSpPr>
        <p:spPr>
          <a:xfrm>
            <a:off x="487822" y="942764"/>
            <a:ext cx="10320385" cy="5637024"/>
          </a:xfrm>
        </p:spPr>
        <p:txBody>
          <a:bodyPr/>
          <a:lstStyle/>
          <a:p>
            <a:r>
              <a:rPr lang="zh-CN" altLang="en-US" dirty="0" smtClean="0"/>
              <a:t>时钟自动仿真，</a:t>
            </a:r>
            <a:r>
              <a:rPr lang="en-US" altLang="zh-CN" dirty="0" smtClean="0"/>
              <a:t>Windows  </a:t>
            </a:r>
            <a:r>
              <a:rPr lang="en-US" altLang="zh-CN" dirty="0" err="1"/>
              <a:t>Ctrl+k</a:t>
            </a:r>
            <a:r>
              <a:rPr lang="en-US" altLang="zh-CN" dirty="0"/>
              <a:t>  Mac:  </a:t>
            </a:r>
            <a:r>
              <a:rPr lang="en-US" altLang="zh-CN" dirty="0" err="1"/>
              <a:t>command+k</a:t>
            </a:r>
            <a:r>
              <a:rPr lang="zh-CN" altLang="en-US" dirty="0"/>
              <a:t>运行程序</a:t>
            </a:r>
            <a:endParaRPr lang="en-US" altLang="zh-CN" dirty="0" smtClean="0"/>
          </a:p>
          <a:p>
            <a:r>
              <a:rPr lang="zh-CN" altLang="en-US" dirty="0" smtClean="0"/>
              <a:t>右键点击数据存储器，编辑内容，查看排序情况</a:t>
            </a:r>
            <a:endParaRPr lang="en-US" altLang="zh-CN" dirty="0" smtClean="0"/>
          </a:p>
          <a:p>
            <a:r>
              <a:rPr lang="zh-CN" altLang="en-US" dirty="0" smtClean="0"/>
              <a:t>有符号降序排列</a:t>
            </a:r>
            <a:endParaRPr lang="zh-CN" altLang="en-US" dirty="0"/>
          </a:p>
        </p:txBody>
      </p:sp>
      <p:pic>
        <p:nvPicPr>
          <p:cNvPr id="7" name="图片 6"/>
          <p:cNvPicPr>
            <a:picLocks noChangeAspect="1"/>
          </p:cNvPicPr>
          <p:nvPr/>
        </p:nvPicPr>
        <p:blipFill>
          <a:blip r:embed="rId1"/>
          <a:stretch>
            <a:fillRect/>
          </a:stretch>
        </p:blipFill>
        <p:spPr>
          <a:xfrm>
            <a:off x="233951" y="2818246"/>
            <a:ext cx="11635696" cy="3338512"/>
          </a:xfrm>
          <a:prstGeom prst="rect">
            <a:avLst/>
          </a:prstGeom>
        </p:spPr>
      </p:pic>
      <p:sp>
        <p:nvSpPr>
          <p:cNvPr id="5" name="矩形 4"/>
          <p:cNvSpPr/>
          <p:nvPr/>
        </p:nvSpPr>
        <p:spPr>
          <a:xfrm>
            <a:off x="284991" y="5705071"/>
            <a:ext cx="11533615" cy="3905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控制信号产生条件</a:t>
            </a:r>
            <a:endParaRPr lang="zh-CN" altLang="en-US" dirty="0"/>
          </a:p>
        </p:txBody>
      </p:sp>
      <p:graphicFrame>
        <p:nvGraphicFramePr>
          <p:cNvPr id="5" name="表格 4"/>
          <p:cNvGraphicFramePr>
            <a:graphicFrameLocks noGrp="1"/>
          </p:cNvGraphicFramePr>
          <p:nvPr/>
        </p:nvGraphicFramePr>
        <p:xfrm>
          <a:off x="765174" y="1157812"/>
          <a:ext cx="10617201" cy="4881041"/>
        </p:xfrm>
        <a:graphic>
          <a:graphicData uri="http://schemas.openxmlformats.org/drawingml/2006/table">
            <a:tbl>
              <a:tblPr firstRow="1" bandRow="1">
                <a:tableStyleId>{5C22544A-7EE6-4342-B048-85BDC9FD1C3A}</a:tableStyleId>
              </a:tblPr>
              <a:tblGrid>
                <a:gridCol w="904121"/>
                <a:gridCol w="1435855"/>
                <a:gridCol w="3486150"/>
                <a:gridCol w="4791075"/>
              </a:tblGrid>
              <a:tr h="478406">
                <a:tc>
                  <a:txBody>
                    <a:bodyPr/>
                    <a:lstStyle/>
                    <a:p>
                      <a:pPr algn="ct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控制信号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信号说明</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产生条件（信号为</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txBody>
                  <a:tcPr anchor="ctr"/>
                </a:tc>
              </a:tr>
              <a:tr h="478406">
                <a:tc>
                  <a:txBody>
                    <a:bodyPr/>
                    <a:lstStyle/>
                    <a:p>
                      <a:pPr algn="ct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MemToReg</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写入寄存器的数据来自存储器</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lw</a:t>
                      </a:r>
                      <a:r>
                        <a:rPr lang="zh-CN" altLang="en-US" dirty="0" smtClean="0">
                          <a:latin typeface="微软雅黑" panose="020B0503020204020204" pitchFamily="34" charset="-122"/>
                          <a:ea typeface="微软雅黑" panose="020B0503020204020204" pitchFamily="34" charset="-122"/>
                        </a:rPr>
                        <a:t>指令</a:t>
                      </a:r>
                      <a:endParaRPr lang="zh-CN" altLang="en-US" dirty="0" smtClean="0">
                        <a:latin typeface="微软雅黑" panose="020B0503020204020204" pitchFamily="34" charset="-122"/>
                        <a:ea typeface="微软雅黑" panose="020B0503020204020204" pitchFamily="34" charset="-122"/>
                      </a:endParaRPr>
                    </a:p>
                  </a:txBody>
                  <a:tcPr anchor="ctr"/>
                </a:tc>
              </a:tr>
              <a:tr h="509048">
                <a:tc>
                  <a:txBody>
                    <a:bodyPr/>
                    <a:lstStyle/>
                    <a:p>
                      <a:pPr algn="ct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MemWrite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写内存控制信号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sw</a:t>
                      </a:r>
                      <a:r>
                        <a:rPr lang="zh-CN" altLang="en-US" dirty="0" smtClean="0">
                          <a:latin typeface="微软雅黑" panose="020B0503020204020204" pitchFamily="34" charset="-122"/>
                          <a:ea typeface="微软雅黑" panose="020B0503020204020204" pitchFamily="34" charset="-122"/>
                        </a:rPr>
                        <a:t>指令   未单独设置</a:t>
                      </a:r>
                      <a:r>
                        <a:rPr lang="en-US" altLang="zh-CN" dirty="0" err="1" smtClean="0">
                          <a:latin typeface="微软雅黑" panose="020B0503020204020204" pitchFamily="34" charset="-122"/>
                          <a:ea typeface="微软雅黑" panose="020B0503020204020204" pitchFamily="34" charset="-122"/>
                        </a:rPr>
                        <a:t>MemRead</a:t>
                      </a:r>
                      <a:r>
                        <a:rPr lang="zh-CN" altLang="en-US" dirty="0" smtClean="0">
                          <a:latin typeface="微软雅黑" panose="020B0503020204020204" pitchFamily="34" charset="-122"/>
                          <a:ea typeface="微软雅黑" panose="020B0503020204020204" pitchFamily="34" charset="-122"/>
                        </a:rPr>
                        <a:t>信号</a:t>
                      </a:r>
                      <a:endParaRPr lang="zh-CN" altLang="en-US" dirty="0">
                        <a:latin typeface="微软雅黑" panose="020B0503020204020204" pitchFamily="34" charset="-122"/>
                        <a:ea typeface="微软雅黑" panose="020B0503020204020204" pitchFamily="34" charset="-122"/>
                      </a:endParaRPr>
                    </a:p>
                  </a:txBody>
                  <a:tcPr anchor="ctr"/>
                </a:tc>
              </a:tr>
              <a:tr h="478406">
                <a:tc>
                  <a:txBody>
                    <a:bodyPr/>
                    <a:lstStyle/>
                    <a:p>
                      <a:pPr algn="ctr"/>
                      <a:r>
                        <a:rPr lang="en-US" altLang="zh-CN" dirty="0" smtClean="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Beq</a:t>
                      </a:r>
                      <a:endParaRPr lang="en-US" altLang="zh-CN" dirty="0" smtClean="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Beq</a:t>
                      </a:r>
                      <a:r>
                        <a:rPr lang="zh-CN" altLang="en-US" dirty="0" smtClean="0">
                          <a:latin typeface="微软雅黑" panose="020B0503020204020204" pitchFamily="34" charset="-122"/>
                          <a:ea typeface="微软雅黑" panose="020B0503020204020204" pitchFamily="34" charset="-122"/>
                        </a:rPr>
                        <a:t>指令译码信号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Beq</a:t>
                      </a:r>
                      <a:r>
                        <a:rPr lang="zh-CN" altLang="en-US" dirty="0" smtClean="0">
                          <a:latin typeface="微软雅黑" panose="020B0503020204020204" pitchFamily="34" charset="-122"/>
                          <a:ea typeface="微软雅黑" panose="020B0503020204020204" pitchFamily="34" charset="-122"/>
                        </a:rPr>
                        <a:t>指令</a:t>
                      </a:r>
                      <a:endParaRPr lang="zh-CN" altLang="en-US" dirty="0">
                        <a:latin typeface="微软雅黑" panose="020B0503020204020204" pitchFamily="34" charset="-122"/>
                        <a:ea typeface="微软雅黑" panose="020B0503020204020204" pitchFamily="34" charset="-122"/>
                      </a:endParaRPr>
                    </a:p>
                  </a:txBody>
                  <a:tcPr anchor="ctr"/>
                </a:tc>
              </a:tr>
              <a:tr h="478406">
                <a:tc>
                  <a:txBody>
                    <a:bodyPr/>
                    <a:lstStyle/>
                    <a:p>
                      <a:pPr algn="ctr"/>
                      <a:r>
                        <a:rPr lang="en-US" altLang="zh-CN" dirty="0" smtClean="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Bne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smtClean="0">
                          <a:latin typeface="微软雅黑" panose="020B0503020204020204" pitchFamily="34" charset="-122"/>
                          <a:ea typeface="微软雅黑" panose="020B0503020204020204" pitchFamily="34" charset="-122"/>
                        </a:rPr>
                        <a:t>Bne</a:t>
                      </a:r>
                      <a:r>
                        <a:rPr lang="zh-CN" altLang="en-US" dirty="0" smtClean="0">
                          <a:latin typeface="微软雅黑" panose="020B0503020204020204" pitchFamily="34" charset="-122"/>
                          <a:ea typeface="微软雅黑" panose="020B0503020204020204" pitchFamily="34" charset="-122"/>
                        </a:rPr>
                        <a:t>指令译码信号</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Bne</a:t>
                      </a:r>
                      <a:r>
                        <a:rPr lang="zh-CN" altLang="en-US" dirty="0" smtClean="0">
                          <a:latin typeface="微软雅黑" panose="020B0503020204020204" pitchFamily="34" charset="-122"/>
                          <a:ea typeface="微软雅黑" panose="020B0503020204020204" pitchFamily="34" charset="-122"/>
                        </a:rPr>
                        <a:t>指令</a:t>
                      </a:r>
                      <a:endParaRPr lang="zh-CN" altLang="en-US" dirty="0">
                        <a:latin typeface="微软雅黑" panose="020B0503020204020204" pitchFamily="34" charset="-122"/>
                        <a:ea typeface="微软雅黑" panose="020B0503020204020204" pitchFamily="34" charset="-122"/>
                      </a:endParaRPr>
                    </a:p>
                  </a:txBody>
                  <a:tcPr anchor="ctr"/>
                </a:tc>
              </a:tr>
              <a:tr h="478406">
                <a:tc>
                  <a:txBody>
                    <a:bodyPr/>
                    <a:lstStyle/>
                    <a:p>
                      <a:pPr algn="ctr"/>
                      <a:r>
                        <a:rPr lang="en-US" altLang="zh-CN" dirty="0" smtClean="0">
                          <a:latin typeface="微软雅黑" panose="020B0503020204020204" pitchFamily="34" charset="-122"/>
                          <a:ea typeface="微软雅黑" panose="020B0503020204020204" pitchFamily="34" charset="-122"/>
                        </a:rPr>
                        <a:t>5</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AluOP</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运算器操作控制符</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 加法，比较两种运算</a:t>
                      </a:r>
                      <a:endParaRPr lang="zh-CN" altLang="en-US" dirty="0">
                        <a:latin typeface="微软雅黑" panose="020B0503020204020204" pitchFamily="34" charset="-122"/>
                        <a:ea typeface="微软雅黑" panose="020B0503020204020204" pitchFamily="34" charset="-122"/>
                      </a:endParaRPr>
                    </a:p>
                  </a:txBody>
                  <a:tcPr anchor="ctr"/>
                </a:tc>
              </a:tr>
              <a:tr h="544745">
                <a:tc>
                  <a:txBody>
                    <a:bodyPr/>
                    <a:lstStyle/>
                    <a:p>
                      <a:pPr algn="ctr"/>
                      <a:r>
                        <a:rPr lang="en-US" altLang="zh-CN" dirty="0" smtClean="0">
                          <a:latin typeface="微软雅黑" panose="020B0503020204020204" pitchFamily="34" charset="-122"/>
                          <a:ea typeface="微软雅黑" panose="020B0503020204020204" pitchFamily="34" charset="-122"/>
                        </a:rPr>
                        <a:t>6</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AluSrcB</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运算器第二输入选择</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Lw</a:t>
                      </a:r>
                      <a:r>
                        <a:rPr lang="zh-CN" altLang="en-US" dirty="0" smtClean="0">
                          <a:latin typeface="微软雅黑" panose="020B0503020204020204" pitchFamily="34" charset="-122"/>
                          <a:ea typeface="微软雅黑" panose="020B0503020204020204" pitchFamily="34" charset="-122"/>
                        </a:rPr>
                        <a:t>指令，</a:t>
                      </a:r>
                      <a:r>
                        <a:rPr lang="en-US" altLang="zh-CN" dirty="0" err="1" smtClean="0">
                          <a:latin typeface="微软雅黑" panose="020B0503020204020204" pitchFamily="34" charset="-122"/>
                          <a:ea typeface="微软雅黑" panose="020B0503020204020204" pitchFamily="34" charset="-122"/>
                        </a:rPr>
                        <a:t>sw</a:t>
                      </a:r>
                      <a:r>
                        <a:rPr lang="zh-CN" altLang="en-US" dirty="0" smtClean="0">
                          <a:latin typeface="微软雅黑" panose="020B0503020204020204" pitchFamily="34" charset="-122"/>
                          <a:ea typeface="微软雅黑" panose="020B0503020204020204" pitchFamily="34" charset="-122"/>
                        </a:rPr>
                        <a:t>指令，</a:t>
                      </a:r>
                      <a:r>
                        <a:rPr lang="en-US" altLang="zh-CN" dirty="0" err="1" smtClean="0">
                          <a:latin typeface="微软雅黑" panose="020B0503020204020204" pitchFamily="34" charset="-122"/>
                          <a:ea typeface="微软雅黑" panose="020B0503020204020204" pitchFamily="34" charset="-122"/>
                        </a:rPr>
                        <a:t>addi</a:t>
                      </a:r>
                      <a:endParaRPr lang="zh-CN" altLang="en-US" dirty="0">
                        <a:latin typeface="微软雅黑" panose="020B0503020204020204" pitchFamily="34" charset="-122"/>
                        <a:ea typeface="微软雅黑" panose="020B0503020204020204" pitchFamily="34" charset="-122"/>
                      </a:endParaRPr>
                    </a:p>
                  </a:txBody>
                  <a:tcPr anchor="ctr"/>
                </a:tc>
              </a:tr>
              <a:tr h="478406">
                <a:tc>
                  <a:txBody>
                    <a:bodyPr/>
                    <a:lstStyle/>
                    <a:p>
                      <a:pPr algn="ctr"/>
                      <a:r>
                        <a:rPr lang="en-US" altLang="zh-CN" dirty="0" smtClean="0">
                          <a:latin typeface="微软雅黑" panose="020B0503020204020204" pitchFamily="34" charset="-122"/>
                          <a:ea typeface="微软雅黑" panose="020B0503020204020204" pitchFamily="34" charset="-122"/>
                        </a:rPr>
                        <a:t>7</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err="1" smtClean="0">
                          <a:latin typeface="微软雅黑" panose="020B0503020204020204" pitchFamily="34" charset="-122"/>
                          <a:ea typeface="微软雅黑" panose="020B0503020204020204" pitchFamily="34" charset="-122"/>
                        </a:rPr>
                        <a:t>RegWrite</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寄存器写使能控制信号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 寄存器写回信号</a:t>
                      </a:r>
                      <a:endParaRPr lang="zh-CN" altLang="en-US" dirty="0">
                        <a:latin typeface="微软雅黑" panose="020B0503020204020204" pitchFamily="34" charset="-122"/>
                        <a:ea typeface="微软雅黑" panose="020B0503020204020204" pitchFamily="34" charset="-122"/>
                      </a:endParaRPr>
                    </a:p>
                  </a:txBody>
                  <a:tcPr anchor="ctr"/>
                </a:tc>
              </a:tr>
              <a:tr h="478406">
                <a:tc>
                  <a:txBody>
                    <a:bodyPr/>
                    <a:lstStyle/>
                    <a:p>
                      <a:pPr algn="ctr"/>
                      <a:r>
                        <a:rPr lang="en-US" altLang="zh-CN" dirty="0" smtClean="0">
                          <a:latin typeface="微软雅黑" panose="020B0503020204020204" pitchFamily="34" charset="-122"/>
                          <a:ea typeface="微软雅黑" panose="020B0503020204020204" pitchFamily="34" charset="-122"/>
                        </a:rPr>
                        <a:t>8</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smtClean="0">
                          <a:latin typeface="微软雅黑" panose="020B0503020204020204" pitchFamily="34" charset="-122"/>
                          <a:ea typeface="微软雅黑" panose="020B0503020204020204" pitchFamily="34" charset="-122"/>
                        </a:rPr>
                        <a:t>RegDst</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写入寄存器选择控制信号</a:t>
                      </a:r>
                      <a:endParaRPr lang="zh-CN" altLang="en-US" dirty="0" smtClean="0">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latin typeface="微软雅黑" panose="020B0503020204020204" pitchFamily="34" charset="-122"/>
                          <a:ea typeface="微软雅黑" panose="020B0503020204020204" pitchFamily="34" charset="-122"/>
                        </a:rPr>
                        <a:t> R</a:t>
                      </a:r>
                      <a:r>
                        <a:rPr lang="zh-CN" altLang="en-US" dirty="0" smtClean="0">
                          <a:latin typeface="微软雅黑" panose="020B0503020204020204" pitchFamily="34" charset="-122"/>
                          <a:ea typeface="微软雅黑" panose="020B0503020204020204" pitchFamily="34" charset="-122"/>
                        </a:rPr>
                        <a:t>型指令</a:t>
                      </a:r>
                      <a:endParaRPr lang="zh-CN" altLang="en-US" dirty="0">
                        <a:latin typeface="微软雅黑" panose="020B0503020204020204" pitchFamily="34" charset="-122"/>
                        <a:ea typeface="微软雅黑" panose="020B0503020204020204" pitchFamily="34" charset="-122"/>
                      </a:endParaRPr>
                    </a:p>
                  </a:txBody>
                  <a:tcPr anchor="ctr"/>
                </a:tc>
              </a:tr>
              <a:tr h="478406">
                <a:tc>
                  <a:txBody>
                    <a:bodyPr/>
                    <a:lstStyle/>
                    <a:p>
                      <a:pPr algn="ctr"/>
                      <a:r>
                        <a:rPr lang="en-US" altLang="zh-CN" dirty="0" smtClean="0">
                          <a:latin typeface="微软雅黑" panose="020B0503020204020204" pitchFamily="34" charset="-122"/>
                          <a:ea typeface="微软雅黑" panose="020B0503020204020204" pitchFamily="34" charset="-122"/>
                        </a:rPr>
                        <a:t>9</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en-US" altLang="zh-CN" dirty="0" smtClean="0">
                          <a:latin typeface="微软雅黑" panose="020B0503020204020204" pitchFamily="34" charset="-122"/>
                          <a:ea typeface="微软雅黑" panose="020B0503020204020204" pitchFamily="34" charset="-122"/>
                        </a:rPr>
                        <a:t>Halt</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r>
                        <a:rPr lang="zh-CN" altLang="en-US" dirty="0" smtClean="0">
                          <a:latin typeface="微软雅黑" panose="020B0503020204020204" pitchFamily="34" charset="-122"/>
                          <a:ea typeface="微软雅黑" panose="020B0503020204020204" pitchFamily="34" charset="-122"/>
                        </a:rPr>
                        <a:t>停机信号</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smtClean="0">
                          <a:latin typeface="微软雅黑" panose="020B0503020204020204" pitchFamily="34" charset="-122"/>
                          <a:ea typeface="微软雅黑" panose="020B0503020204020204" pitchFamily="34" charset="-122"/>
                        </a:rPr>
                        <a:t>syscall</a:t>
                      </a:r>
                      <a:r>
                        <a:rPr lang="zh-CN" altLang="en-US" dirty="0" smtClean="0">
                          <a:latin typeface="微软雅黑" panose="020B0503020204020204" pitchFamily="34" charset="-122"/>
                          <a:ea typeface="微软雅黑" panose="020B0503020204020204" pitchFamily="34" charset="-122"/>
                        </a:rPr>
                        <a:t>指令</a:t>
                      </a:r>
                      <a:endParaRPr lang="zh-CN" altLang="en-US" dirty="0" smtClean="0">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三级时序硬布线控制器</a:t>
            </a:r>
            <a:endParaRPr lang="zh-CN" altLang="en-US" dirty="0"/>
          </a:p>
        </p:txBody>
      </p:sp>
      <p:grpSp>
        <p:nvGrpSpPr>
          <p:cNvPr id="3" name="组合 2"/>
          <p:cNvGrpSpPr/>
          <p:nvPr/>
        </p:nvGrpSpPr>
        <p:grpSpPr>
          <a:xfrm>
            <a:off x="5846840" y="1596592"/>
            <a:ext cx="6032054" cy="4054296"/>
            <a:chOff x="5846840" y="1596592"/>
            <a:chExt cx="6032054" cy="4054296"/>
          </a:xfrm>
        </p:grpSpPr>
        <p:grpSp>
          <p:nvGrpSpPr>
            <p:cNvPr id="4" name="组合 3"/>
            <p:cNvGrpSpPr/>
            <p:nvPr/>
          </p:nvGrpSpPr>
          <p:grpSpPr>
            <a:xfrm>
              <a:off x="6689697" y="1596592"/>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时序产生器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10773278" y="1784023"/>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9306732" y="1812015"/>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6778144" y="3375545"/>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7021393" y="1800798"/>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5971396" y="4191832"/>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7362763" y="3375539"/>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7359845" y="5037168"/>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8429411" y="2467003"/>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6745599" y="4810490"/>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5846840" y="2126389"/>
              <a:ext cx="1174553" cy="830612"/>
              <a:chOff x="125116" y="1831657"/>
              <a:chExt cx="1174553" cy="830612"/>
            </a:xfrm>
          </p:grpSpPr>
          <p:grpSp>
            <p:nvGrpSpPr>
              <p:cNvPr id="119" name="组合 118"/>
              <p:cNvGrpSpPr/>
              <p:nvPr/>
            </p:nvGrpSpPr>
            <p:grpSpPr>
              <a:xfrm>
                <a:off x="667263" y="1944723"/>
                <a:ext cx="632406" cy="607216"/>
                <a:chOff x="667263" y="1944723"/>
                <a:chExt cx="632406" cy="607216"/>
              </a:xfrm>
            </p:grpSpPr>
            <p:cxnSp>
              <p:nvCxnSpPr>
                <p:cNvPr id="109" name="直接箭头连接符 108"/>
                <p:cNvCxnSpPr/>
                <p:nvPr/>
              </p:nvCxnSpPr>
              <p:spPr>
                <a:xfrm>
                  <a:off x="683883" y="1944723"/>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p:nvPr/>
              </p:nvCxnSpPr>
              <p:spPr>
                <a:xfrm>
                  <a:off x="683883" y="2146784"/>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p:nvPr/>
              </p:nvCxnSpPr>
              <p:spPr>
                <a:xfrm>
                  <a:off x="683883" y="2348845"/>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p:nvPr/>
              </p:nvCxnSpPr>
              <p:spPr>
                <a:xfrm>
                  <a:off x="667263" y="2551939"/>
                  <a:ext cx="615786"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grpSp>
          <p:sp>
            <p:nvSpPr>
              <p:cNvPr id="122"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指令译码信号</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sp>
        <p:nvSpPr>
          <p:cNvPr id="282" name="Rectangle 5"/>
          <p:cNvSpPr>
            <a:spLocks noChangeArrowheads="1"/>
          </p:cNvSpPr>
          <p:nvPr/>
        </p:nvSpPr>
        <p:spPr bwMode="auto">
          <a:xfrm>
            <a:off x="2898435" y="4928996"/>
            <a:ext cx="2447790" cy="721853"/>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275" b="1" kern="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时序发 生器</a:t>
            </a:r>
            <a:endPar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3" name="Rectangle 8"/>
          <p:cNvSpPr>
            <a:spLocks noChangeArrowheads="1"/>
          </p:cNvSpPr>
          <p:nvPr/>
        </p:nvSpPr>
        <p:spPr bwMode="auto">
          <a:xfrm>
            <a:off x="418363" y="3053953"/>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4" name="Rectangle 9"/>
          <p:cNvSpPr>
            <a:spLocks noChangeArrowheads="1"/>
          </p:cNvSpPr>
          <p:nvPr/>
        </p:nvSpPr>
        <p:spPr bwMode="auto">
          <a:xfrm>
            <a:off x="414764" y="4462018"/>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285" name="Rectangle 10"/>
          <p:cNvSpPr>
            <a:spLocks noChangeArrowheads="1"/>
          </p:cNvSpPr>
          <p:nvPr/>
        </p:nvSpPr>
        <p:spPr bwMode="auto">
          <a:xfrm>
            <a:off x="1083130" y="2318020"/>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286" name="组合 285"/>
          <p:cNvGrpSpPr/>
          <p:nvPr/>
        </p:nvGrpSpPr>
        <p:grpSpPr>
          <a:xfrm>
            <a:off x="2698423" y="4425786"/>
            <a:ext cx="2785910" cy="504797"/>
            <a:chOff x="5938762" y="4753749"/>
            <a:chExt cx="2938264" cy="532403"/>
          </a:xfrm>
        </p:grpSpPr>
        <p:grpSp>
          <p:nvGrpSpPr>
            <p:cNvPr id="287" name="Group 28"/>
            <p:cNvGrpSpPr/>
            <p:nvPr/>
          </p:nvGrpSpPr>
          <p:grpSpPr bwMode="auto">
            <a:xfrm>
              <a:off x="6377409" y="4753749"/>
              <a:ext cx="1063133" cy="532403"/>
              <a:chOff x="2789" y="3067"/>
              <a:chExt cx="635" cy="318"/>
            </a:xfrm>
          </p:grpSpPr>
          <p:sp>
            <p:nvSpPr>
              <p:cNvPr id="302" name="Line 29"/>
              <p:cNvSpPr>
                <a:spLocks noChangeShapeType="1"/>
              </p:cNvSpPr>
              <p:nvPr/>
            </p:nvSpPr>
            <p:spPr bwMode="auto">
              <a:xfrm flipV="1">
                <a:off x="278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3" name="Line 30"/>
              <p:cNvSpPr>
                <a:spLocks noChangeShapeType="1"/>
              </p:cNvSpPr>
              <p:nvPr/>
            </p:nvSpPr>
            <p:spPr bwMode="auto">
              <a:xfrm flipV="1">
                <a:off x="2879"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4" name="Line 31"/>
              <p:cNvSpPr>
                <a:spLocks noChangeShapeType="1"/>
              </p:cNvSpPr>
              <p:nvPr/>
            </p:nvSpPr>
            <p:spPr bwMode="auto">
              <a:xfrm flipV="1">
                <a:off x="2970"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5" name="Line 32"/>
              <p:cNvSpPr>
                <a:spLocks noChangeShapeType="1"/>
              </p:cNvSpPr>
              <p:nvPr/>
            </p:nvSpPr>
            <p:spPr bwMode="auto">
              <a:xfrm flipV="1">
                <a:off x="3061"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6" name="Line 33"/>
              <p:cNvSpPr>
                <a:spLocks noChangeShapeType="1"/>
              </p:cNvSpPr>
              <p:nvPr/>
            </p:nvSpPr>
            <p:spPr bwMode="auto">
              <a:xfrm flipV="1">
                <a:off x="315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7" name="Line 34"/>
              <p:cNvSpPr>
                <a:spLocks noChangeShapeType="1"/>
              </p:cNvSpPr>
              <p:nvPr/>
            </p:nvSpPr>
            <p:spPr bwMode="auto">
              <a:xfrm flipV="1">
                <a:off x="3242"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8" name="Line 35"/>
              <p:cNvSpPr>
                <a:spLocks noChangeShapeType="1"/>
              </p:cNvSpPr>
              <p:nvPr/>
            </p:nvSpPr>
            <p:spPr bwMode="auto">
              <a:xfrm flipV="1">
                <a:off x="3333"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9" name="Line 36"/>
              <p:cNvSpPr>
                <a:spLocks noChangeShapeType="1"/>
              </p:cNvSpPr>
              <p:nvPr/>
            </p:nvSpPr>
            <p:spPr bwMode="auto">
              <a:xfrm flipV="1">
                <a:off x="3424" y="3067"/>
                <a:ext cx="0" cy="318"/>
              </a:xfrm>
              <a:prstGeom prst="line">
                <a:avLst/>
              </a:prstGeom>
              <a:noFill/>
              <a:ln w="12700">
                <a:solidFill>
                  <a:srgbClr val="C0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grpSp>
          <p:nvGrpSpPr>
            <p:cNvPr id="288" name="Group 37"/>
            <p:cNvGrpSpPr/>
            <p:nvPr/>
          </p:nvGrpSpPr>
          <p:grpSpPr bwMode="auto">
            <a:xfrm>
              <a:off x="7591222" y="4753749"/>
              <a:ext cx="909103" cy="532403"/>
              <a:chOff x="3514" y="3067"/>
              <a:chExt cx="543" cy="318"/>
            </a:xfrm>
          </p:grpSpPr>
          <p:sp>
            <p:nvSpPr>
              <p:cNvPr id="295" name="Line 38"/>
              <p:cNvSpPr>
                <a:spLocks noChangeShapeType="1"/>
              </p:cNvSpPr>
              <p:nvPr/>
            </p:nvSpPr>
            <p:spPr bwMode="auto">
              <a:xfrm flipV="1">
                <a:off x="351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96" name="Line 39"/>
              <p:cNvSpPr>
                <a:spLocks noChangeShapeType="1"/>
              </p:cNvSpPr>
              <p:nvPr/>
            </p:nvSpPr>
            <p:spPr bwMode="auto">
              <a:xfrm flipV="1">
                <a:off x="360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97" name="Line 40"/>
              <p:cNvSpPr>
                <a:spLocks noChangeShapeType="1"/>
              </p:cNvSpPr>
              <p:nvPr/>
            </p:nvSpPr>
            <p:spPr bwMode="auto">
              <a:xfrm flipV="1">
                <a:off x="3694"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98" name="Line 41"/>
              <p:cNvSpPr>
                <a:spLocks noChangeShapeType="1"/>
              </p:cNvSpPr>
              <p:nvPr/>
            </p:nvSpPr>
            <p:spPr bwMode="auto">
              <a:xfrm flipV="1">
                <a:off x="3785"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299" name="Line 42"/>
              <p:cNvSpPr>
                <a:spLocks noChangeShapeType="1"/>
              </p:cNvSpPr>
              <p:nvPr/>
            </p:nvSpPr>
            <p:spPr bwMode="auto">
              <a:xfrm flipV="1">
                <a:off x="3876"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0" name="Line 43"/>
              <p:cNvSpPr>
                <a:spLocks noChangeShapeType="1"/>
              </p:cNvSpPr>
              <p:nvPr/>
            </p:nvSpPr>
            <p:spPr bwMode="auto">
              <a:xfrm flipV="1">
                <a:off x="3967"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301" name="Line 44"/>
              <p:cNvSpPr>
                <a:spLocks noChangeShapeType="1"/>
              </p:cNvSpPr>
              <p:nvPr/>
            </p:nvSpPr>
            <p:spPr bwMode="auto">
              <a:xfrm flipV="1">
                <a:off x="4057" y="3067"/>
                <a:ext cx="0" cy="318"/>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grpSp>
          <p:nvGrpSpPr>
            <p:cNvPr id="289" name="Group 45"/>
            <p:cNvGrpSpPr/>
            <p:nvPr/>
          </p:nvGrpSpPr>
          <p:grpSpPr bwMode="auto">
            <a:xfrm>
              <a:off x="5938762" y="4882680"/>
              <a:ext cx="1607256" cy="356611"/>
              <a:chOff x="2345" y="3054"/>
              <a:chExt cx="960" cy="213"/>
            </a:xfrm>
          </p:grpSpPr>
          <p:sp>
            <p:nvSpPr>
              <p:cNvPr id="293" name="Rectangle 46"/>
              <p:cNvSpPr>
                <a:spLocks noChangeArrowheads="1"/>
              </p:cNvSpPr>
              <p:nvPr/>
            </p:nvSpPr>
            <p:spPr bwMode="auto">
              <a:xfrm>
                <a:off x="2345" y="305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baseline="-25000" dirty="0">
                    <a:solidFill>
                      <a:srgbClr val="C00000"/>
                    </a:solidFill>
                    <a:latin typeface="微软雅黑" panose="020B0503020204020204" pitchFamily="34" charset="-122"/>
                    <a:ea typeface="微软雅黑" panose="020B0503020204020204" pitchFamily="34" charset="-122"/>
                  </a:rPr>
                  <a:t>1</a:t>
                </a:r>
                <a:endParaRPr lang="en-US" altLang="zh-CN" sz="1600" b="1" baseline="-25000" dirty="0">
                  <a:solidFill>
                    <a:srgbClr val="C00000"/>
                  </a:solidFill>
                  <a:latin typeface="微软雅黑" panose="020B0503020204020204" pitchFamily="34" charset="-122"/>
                  <a:ea typeface="微软雅黑" panose="020B0503020204020204" pitchFamily="34" charset="-122"/>
                </a:endParaRPr>
              </a:p>
            </p:txBody>
          </p:sp>
          <p:sp>
            <p:nvSpPr>
              <p:cNvPr id="294" name="Rectangle 47"/>
              <p:cNvSpPr>
                <a:spLocks noChangeArrowheads="1"/>
              </p:cNvSpPr>
              <p:nvPr/>
            </p:nvSpPr>
            <p:spPr bwMode="auto">
              <a:xfrm>
                <a:off x="3030" y="3054"/>
                <a:ext cx="2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rPr>
                  <a:t>M</a:t>
                </a:r>
                <a:r>
                  <a:rPr lang="en-US" altLang="zh-CN" sz="1600" b="1" baseline="-25000">
                    <a:solidFill>
                      <a:srgbClr val="C00000"/>
                    </a:solidFill>
                    <a:latin typeface="微软雅黑" panose="020B0503020204020204" pitchFamily="34" charset="-122"/>
                    <a:ea typeface="微软雅黑" panose="020B0503020204020204" pitchFamily="34" charset="-122"/>
                  </a:rPr>
                  <a:t>i</a:t>
                </a:r>
                <a:endParaRPr lang="en-US" altLang="zh-CN" sz="1600" b="1" baseline="-25000">
                  <a:solidFill>
                    <a:srgbClr val="C00000"/>
                  </a:solidFill>
                  <a:latin typeface="微软雅黑" panose="020B0503020204020204" pitchFamily="34" charset="-122"/>
                  <a:ea typeface="微软雅黑" panose="020B0503020204020204" pitchFamily="34" charset="-122"/>
                </a:endParaRPr>
              </a:p>
            </p:txBody>
          </p:sp>
        </p:grpSp>
        <p:grpSp>
          <p:nvGrpSpPr>
            <p:cNvPr id="290" name="Group 48"/>
            <p:cNvGrpSpPr/>
            <p:nvPr/>
          </p:nvGrpSpPr>
          <p:grpSpPr bwMode="auto">
            <a:xfrm>
              <a:off x="7510858" y="4877661"/>
              <a:ext cx="1366168" cy="361634"/>
              <a:chOff x="3284" y="3051"/>
              <a:chExt cx="816" cy="216"/>
            </a:xfrm>
          </p:grpSpPr>
          <p:sp>
            <p:nvSpPr>
              <p:cNvPr id="291" name="Rectangle 49"/>
              <p:cNvSpPr>
                <a:spLocks noChangeArrowheads="1"/>
              </p:cNvSpPr>
              <p:nvPr/>
            </p:nvSpPr>
            <p:spPr bwMode="auto">
              <a:xfrm>
                <a:off x="3284" y="3051"/>
                <a:ext cx="2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T</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292" name="Rectangle 50"/>
              <p:cNvSpPr>
                <a:spLocks noChangeArrowheads="1"/>
              </p:cNvSpPr>
              <p:nvPr/>
            </p:nvSpPr>
            <p:spPr bwMode="auto">
              <a:xfrm>
                <a:off x="3851" y="3054"/>
                <a:ext cx="2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T</a:t>
                </a:r>
                <a:r>
                  <a:rPr lang="en-US" altLang="zh-CN" sz="1600" b="1" baseline="-25000" dirty="0" err="1">
                    <a:solidFill>
                      <a:schemeClr val="accent5"/>
                    </a:solidFill>
                    <a:latin typeface="微软雅黑" panose="020B0503020204020204" pitchFamily="34" charset="-122"/>
                    <a:ea typeface="微软雅黑" panose="020B0503020204020204" pitchFamily="34" charset="-122"/>
                  </a:rPr>
                  <a:t>k</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grpSp>
      </p:grpSp>
      <p:grpSp>
        <p:nvGrpSpPr>
          <p:cNvPr id="310" name="Group 51"/>
          <p:cNvGrpSpPr/>
          <p:nvPr/>
        </p:nvGrpSpPr>
        <p:grpSpPr bwMode="auto">
          <a:xfrm rot="5400000">
            <a:off x="2156275" y="3453409"/>
            <a:ext cx="861964" cy="576230"/>
            <a:chOff x="3514" y="3067"/>
            <a:chExt cx="543" cy="318"/>
          </a:xfrm>
        </p:grpSpPr>
        <p:sp>
          <p:nvSpPr>
            <p:cNvPr id="311"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2"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3"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4"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5"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6"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7"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18" name="Group 59"/>
          <p:cNvGrpSpPr/>
          <p:nvPr/>
        </p:nvGrpSpPr>
        <p:grpSpPr bwMode="auto">
          <a:xfrm>
            <a:off x="2364226" y="2966071"/>
            <a:ext cx="388916" cy="1562014"/>
            <a:chOff x="2149" y="2034"/>
            <a:chExt cx="245" cy="984"/>
          </a:xfrm>
        </p:grpSpPr>
        <p:sp>
          <p:nvSpPr>
            <p:cNvPr id="319"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320"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321" name="组合 320"/>
          <p:cNvGrpSpPr/>
          <p:nvPr/>
        </p:nvGrpSpPr>
        <p:grpSpPr>
          <a:xfrm>
            <a:off x="2649212" y="1299222"/>
            <a:ext cx="2841470" cy="823227"/>
            <a:chOff x="4858690" y="1522053"/>
            <a:chExt cx="2996862" cy="868247"/>
          </a:xfrm>
        </p:grpSpPr>
        <p:sp>
          <p:nvSpPr>
            <p:cNvPr id="322" name="Rectangle 6"/>
            <p:cNvSpPr>
              <a:spLocks noChangeArrowheads="1"/>
            </p:cNvSpPr>
            <p:nvPr/>
          </p:nvSpPr>
          <p:spPr bwMode="auto">
            <a:xfrm>
              <a:off x="5245670" y="1522053"/>
              <a:ext cx="2279358" cy="37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323" name="Group 11"/>
            <p:cNvGrpSpPr/>
            <p:nvPr/>
          </p:nvGrpSpPr>
          <p:grpSpPr bwMode="auto">
            <a:xfrm>
              <a:off x="5277247" y="1934911"/>
              <a:ext cx="2122917" cy="455389"/>
              <a:chOff x="2746" y="1207"/>
              <a:chExt cx="1268" cy="409"/>
            </a:xfrm>
          </p:grpSpPr>
          <p:grpSp>
            <p:nvGrpSpPr>
              <p:cNvPr id="327" name="Group 12"/>
              <p:cNvGrpSpPr/>
              <p:nvPr/>
            </p:nvGrpSpPr>
            <p:grpSpPr bwMode="auto">
              <a:xfrm>
                <a:off x="2746" y="1207"/>
                <a:ext cx="725" cy="409"/>
                <a:chOff x="4330" y="2840"/>
                <a:chExt cx="725" cy="409"/>
              </a:xfrm>
            </p:grpSpPr>
            <p:sp>
              <p:nvSpPr>
                <p:cNvPr id="334"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5"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6"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7"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8"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9"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0"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1"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2"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328"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9"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0"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1"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2"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3"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24" name="Group 62"/>
            <p:cNvGrpSpPr/>
            <p:nvPr/>
          </p:nvGrpSpPr>
          <p:grpSpPr bwMode="auto">
            <a:xfrm>
              <a:off x="4858690" y="1949987"/>
              <a:ext cx="2996862" cy="356611"/>
              <a:chOff x="2314" y="1263"/>
              <a:chExt cx="1790" cy="213"/>
            </a:xfrm>
          </p:grpSpPr>
          <p:sp>
            <p:nvSpPr>
              <p:cNvPr id="325"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326"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grpSp>
        <p:nvGrpSpPr>
          <p:cNvPr id="343" name="Group 65"/>
          <p:cNvGrpSpPr/>
          <p:nvPr/>
        </p:nvGrpSpPr>
        <p:grpSpPr bwMode="auto">
          <a:xfrm flipH="1">
            <a:off x="5361928" y="5139978"/>
            <a:ext cx="576230" cy="285734"/>
            <a:chOff x="2108" y="3614"/>
            <a:chExt cx="363" cy="180"/>
          </a:xfrm>
        </p:grpSpPr>
        <p:sp>
          <p:nvSpPr>
            <p:cNvPr id="344"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5"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6"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47" name="Group 71"/>
          <p:cNvGrpSpPr/>
          <p:nvPr/>
        </p:nvGrpSpPr>
        <p:grpSpPr bwMode="auto">
          <a:xfrm>
            <a:off x="2300729" y="2302535"/>
            <a:ext cx="576231" cy="430189"/>
            <a:chOff x="2108" y="3614"/>
            <a:chExt cx="363" cy="271"/>
          </a:xfrm>
        </p:grpSpPr>
        <p:sp>
          <p:nvSpPr>
            <p:cNvPr id="348"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sp>
          <p:nvSpPr>
            <p:cNvPr id="349"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sp>
          <p:nvSpPr>
            <p:cNvPr id="350"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sp>
          <p:nvSpPr>
            <p:cNvPr id="351"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endParaRPr>
            </a:p>
          </p:txBody>
        </p:sp>
      </p:grpSp>
      <p:grpSp>
        <p:nvGrpSpPr>
          <p:cNvPr id="352" name="Group 76"/>
          <p:cNvGrpSpPr/>
          <p:nvPr/>
        </p:nvGrpSpPr>
        <p:grpSpPr bwMode="auto">
          <a:xfrm>
            <a:off x="1975306" y="2115485"/>
            <a:ext cx="409554" cy="717511"/>
            <a:chOff x="1899" y="1476"/>
            <a:chExt cx="258" cy="452"/>
          </a:xfrm>
        </p:grpSpPr>
        <p:sp>
          <p:nvSpPr>
            <p:cNvPr id="353"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354"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cxnSp>
        <p:nvCxnSpPr>
          <p:cNvPr id="356" name="直接箭头连接符 355"/>
          <p:cNvCxnSpPr>
            <a:stCxn id="283" idx="3"/>
            <a:endCxn id="361" idx="1"/>
          </p:cNvCxnSpPr>
          <p:nvPr/>
        </p:nvCxnSpPr>
        <p:spPr>
          <a:xfrm flipV="1">
            <a:off x="926797" y="3736619"/>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7" name="Rectangle 9"/>
          <p:cNvSpPr>
            <a:spLocks noChangeArrowheads="1"/>
          </p:cNvSpPr>
          <p:nvPr/>
        </p:nvSpPr>
        <p:spPr bwMode="auto">
          <a:xfrm>
            <a:off x="1550688" y="4462018"/>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358" name="Rectangle 3"/>
          <p:cNvSpPr>
            <a:spLocks noChangeArrowheads="1"/>
          </p:cNvSpPr>
          <p:nvPr/>
        </p:nvSpPr>
        <p:spPr bwMode="auto">
          <a:xfrm>
            <a:off x="2890498" y="2120862"/>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9" name="Rectangle 79"/>
          <p:cNvSpPr>
            <a:spLocks noChangeArrowheads="1"/>
          </p:cNvSpPr>
          <p:nvPr/>
        </p:nvSpPr>
        <p:spPr bwMode="auto">
          <a:xfrm>
            <a:off x="1716255" y="4999989"/>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360" name="直接箭头连接符 359"/>
          <p:cNvCxnSpPr/>
          <p:nvPr/>
        </p:nvCxnSpPr>
        <p:spPr>
          <a:xfrm>
            <a:off x="2314353" y="5286698"/>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Rectangle 4"/>
          <p:cNvSpPr>
            <a:spLocks noChangeArrowheads="1"/>
          </p:cNvSpPr>
          <p:nvPr/>
        </p:nvSpPr>
        <p:spPr bwMode="auto">
          <a:xfrm>
            <a:off x="1291134" y="3053952"/>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advTm="48991"/>
    </mc:Choice>
    <mc:Fallback>
      <p:transition advTm="489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87822" y="1129230"/>
            <a:ext cx="11353883" cy="4468686"/>
          </a:xfrm>
          <a:prstGeom prst="rect">
            <a:avLst/>
          </a:prstGeom>
          <a:ln>
            <a:solidFill>
              <a:schemeClr val="accent1"/>
            </a:solidFill>
          </a:ln>
          <a:effectLst>
            <a:outerShdw blurRad="50800" dist="38100" dir="5400000" algn="t" rotWithShape="0">
              <a:prstClr val="black">
                <a:alpha val="40000"/>
              </a:prstClr>
            </a:outerShdw>
          </a:effectLst>
        </p:spPr>
      </p:pic>
      <p:sp>
        <p:nvSpPr>
          <p:cNvPr id="2" name="标题 1"/>
          <p:cNvSpPr>
            <a:spLocks noGrp="1"/>
          </p:cNvSpPr>
          <p:nvPr>
            <p:ph type="title"/>
          </p:nvPr>
        </p:nvSpPr>
        <p:spPr>
          <a:xfrm>
            <a:off x="487822" y="257614"/>
            <a:ext cx="3305904" cy="617641"/>
          </a:xfrm>
        </p:spPr>
        <p:txBody>
          <a:bodyPr/>
          <a:lstStyle/>
          <a:p>
            <a:r>
              <a:rPr lang="zh-CN" altLang="en-US"/>
              <a:t>硬布线控制器框架</a:t>
            </a:r>
            <a:endParaRPr lang="zh-CN" altLang="en-US"/>
          </a:p>
        </p:txBody>
      </p:sp>
      <p:sp>
        <p:nvSpPr>
          <p:cNvPr id="6" name="文本框 5"/>
          <p:cNvSpPr txBox="1"/>
          <p:nvPr/>
        </p:nvSpPr>
        <p:spPr>
          <a:xfrm>
            <a:off x="487822" y="5928360"/>
            <a:ext cx="10033516"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cs typeface="+mj-cs"/>
              </a:rPr>
              <a:t>实现各功能部件，</a:t>
            </a:r>
            <a:r>
              <a:rPr lang="zh-CN" altLang="en-US" sz="2400" b="1">
                <a:latin typeface="微软雅黑" panose="020B0503020204020204" pitchFamily="34" charset="-122"/>
                <a:ea typeface="微软雅黑" panose="020B0503020204020204" pitchFamily="34" charset="-122"/>
              </a:rPr>
              <a:t>完善硬布线控制器框架，</a:t>
            </a:r>
            <a:r>
              <a:rPr lang="zh-CN" altLang="en-US" sz="2400" b="1">
                <a:latin typeface="微软雅黑" panose="020B0503020204020204" pitchFamily="34" charset="-122"/>
                <a:ea typeface="微软雅黑" panose="020B0503020204020204" pitchFamily="34" charset="-122"/>
                <a:cs typeface="+mj-cs"/>
              </a:rPr>
              <a:t>最终实现完整的微程序控制器</a:t>
            </a:r>
            <a:endParaRPr lang="zh-CN" altLang="en-US" sz="2400" b="1">
              <a:latin typeface="微软雅黑" panose="020B0503020204020204" pitchFamily="34" charset="-122"/>
              <a:ea typeface="微软雅黑" panose="020B0503020204020204" pitchFamily="34" charset="-122"/>
              <a:cs typeface="+mj-cs"/>
            </a:endParaRPr>
          </a:p>
        </p:txBody>
      </p:sp>
      <p:grpSp>
        <p:nvGrpSpPr>
          <p:cNvPr id="5" name="组合 4"/>
          <p:cNvGrpSpPr/>
          <p:nvPr/>
        </p:nvGrpSpPr>
        <p:grpSpPr>
          <a:xfrm>
            <a:off x="5726908" y="1287114"/>
            <a:ext cx="2133253" cy="604712"/>
            <a:chOff x="5726908" y="1287114"/>
            <a:chExt cx="2133253" cy="604712"/>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2784508">
              <a:off x="7291612" y="1681154"/>
              <a:ext cx="568549" cy="210672"/>
            </a:xfrm>
            <a:prstGeom prst="rect">
              <a:avLst/>
            </a:prstGeom>
          </p:spPr>
        </p:pic>
        <p:sp>
          <p:nvSpPr>
            <p:cNvPr id="8" name="文本框 7"/>
            <p:cNvSpPr txBox="1"/>
            <p:nvPr/>
          </p:nvSpPr>
          <p:spPr>
            <a:xfrm>
              <a:off x="5726908" y="1287114"/>
              <a:ext cx="1952779" cy="313932"/>
            </a:xfrm>
            <a:prstGeom prst="rect">
              <a:avLst/>
            </a:prstGeom>
            <a:solidFill>
              <a:schemeClr val="accent6">
                <a:lumMod val="40000"/>
                <a:lumOff val="60000"/>
              </a:schemeClr>
            </a:solidFill>
          </p:spPr>
          <p:txBody>
            <a:bodyPr wrap="none" rtlCol="0">
              <a:spAutoFit/>
            </a:bodyPr>
            <a:lstStyle/>
            <a:p>
              <a:pPr>
                <a:lnSpc>
                  <a:spcPct val="90000"/>
                </a:lnSpc>
                <a:spcBef>
                  <a:spcPct val="0"/>
                </a:spcBef>
              </a:pPr>
              <a:r>
                <a:rPr lang="zh-CN" altLang="en-US" sz="1600" b="1">
                  <a:solidFill>
                    <a:srgbClr val="C00000"/>
                  </a:solidFill>
                  <a:latin typeface="微软雅黑" panose="020B0503020204020204" pitchFamily="34" charset="-122"/>
                  <a:ea typeface="微软雅黑" panose="020B0503020204020204" pitchFamily="34" charset="-122"/>
                  <a:cs typeface="+mj-cs"/>
                </a:rPr>
                <a:t>第</a:t>
              </a:r>
              <a:r>
                <a:rPr lang="en-US" altLang="zh-CN" sz="1600" b="1">
                  <a:solidFill>
                    <a:srgbClr val="C00000"/>
                  </a:solidFill>
                  <a:latin typeface="微软雅黑" panose="020B0503020204020204" pitchFamily="34" charset="-122"/>
                  <a:ea typeface="微软雅黑" panose="020B0503020204020204" pitchFamily="34" charset="-122"/>
                  <a:cs typeface="+mj-cs"/>
                </a:rPr>
                <a:t>1</a:t>
              </a:r>
              <a:r>
                <a:rPr lang="zh-CN" altLang="en-US" sz="1600" b="1">
                  <a:solidFill>
                    <a:srgbClr val="C00000"/>
                  </a:solidFill>
                  <a:latin typeface="微软雅黑" panose="020B0503020204020204" pitchFamily="34" charset="-122"/>
                  <a:ea typeface="微软雅黑" panose="020B0503020204020204" pitchFamily="34" charset="-122"/>
                  <a:cs typeface="+mj-cs"/>
                </a:rPr>
                <a:t>关：指令译码器</a:t>
              </a:r>
              <a:endParaRPr lang="zh-CN" altLang="en-US" sz="1600" b="1">
                <a:solidFill>
                  <a:srgbClr val="C00000"/>
                </a:solidFill>
                <a:latin typeface="微软雅黑" panose="020B0503020204020204" pitchFamily="34" charset="-122"/>
                <a:ea typeface="微软雅黑" panose="020B0503020204020204" pitchFamily="34" charset="-122"/>
                <a:cs typeface="+mj-cs"/>
              </a:endParaRPr>
            </a:p>
          </p:txBody>
        </p:sp>
      </p:grpSp>
      <p:grpSp>
        <p:nvGrpSpPr>
          <p:cNvPr id="18" name="组合 17"/>
          <p:cNvGrpSpPr/>
          <p:nvPr/>
        </p:nvGrpSpPr>
        <p:grpSpPr>
          <a:xfrm>
            <a:off x="627516" y="2764990"/>
            <a:ext cx="2568332" cy="882857"/>
            <a:chOff x="627516" y="2764990"/>
            <a:chExt cx="2568332" cy="882857"/>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792999">
              <a:off x="1143286" y="3258237"/>
              <a:ext cx="568549" cy="210672"/>
            </a:xfrm>
            <a:prstGeom prst="rect">
              <a:avLst/>
            </a:prstGeom>
          </p:spPr>
        </p:pic>
        <p:sp>
          <p:nvSpPr>
            <p:cNvPr id="10" name="文本框 9"/>
            <p:cNvSpPr txBox="1"/>
            <p:nvPr/>
          </p:nvSpPr>
          <p:spPr>
            <a:xfrm>
              <a:off x="627516" y="2764990"/>
              <a:ext cx="2568332" cy="313932"/>
            </a:xfrm>
            <a:prstGeom prst="rect">
              <a:avLst/>
            </a:prstGeom>
            <a:solidFill>
              <a:schemeClr val="accent6">
                <a:lumMod val="40000"/>
                <a:lumOff val="60000"/>
              </a:schemeClr>
            </a:solidFill>
          </p:spPr>
          <p:txBody>
            <a:bodyPr wrap="none" rtlCol="0">
              <a:spAutoFit/>
            </a:bodyPr>
            <a:lstStyle/>
            <a:p>
              <a:pPr>
                <a:lnSpc>
                  <a:spcPct val="90000"/>
                </a:lnSpc>
                <a:spcBef>
                  <a:spcPct val="0"/>
                </a:spcBef>
              </a:pPr>
              <a:r>
                <a:rPr lang="zh-CN" altLang="en-US" sz="1600" b="1">
                  <a:solidFill>
                    <a:srgbClr val="C00000"/>
                  </a:solidFill>
                  <a:latin typeface="微软雅黑" panose="020B0503020204020204" pitchFamily="34" charset="-122"/>
                  <a:ea typeface="微软雅黑" panose="020B0503020204020204" pitchFamily="34" charset="-122"/>
                  <a:cs typeface="+mj-cs"/>
                </a:rPr>
                <a:t>第</a:t>
              </a:r>
              <a:r>
                <a:rPr lang="en-US" altLang="zh-CN" sz="1600" b="1">
                  <a:solidFill>
                    <a:srgbClr val="C00000"/>
                  </a:solidFill>
                  <a:latin typeface="微软雅黑" panose="020B0503020204020204" pitchFamily="34" charset="-122"/>
                  <a:ea typeface="微软雅黑" panose="020B0503020204020204" pitchFamily="34" charset="-122"/>
                  <a:cs typeface="+mj-cs"/>
                </a:rPr>
                <a:t>2</a:t>
              </a:r>
              <a:r>
                <a:rPr lang="zh-CN" altLang="en-US" sz="1600" b="1">
                  <a:solidFill>
                    <a:srgbClr val="C00000"/>
                  </a:solidFill>
                  <a:latin typeface="微软雅黑" panose="020B0503020204020204" pitchFamily="34" charset="-122"/>
                  <a:ea typeface="微软雅黑" panose="020B0503020204020204" pitchFamily="34" charset="-122"/>
                  <a:cs typeface="+mj-cs"/>
                </a:rPr>
                <a:t>关：时序发生器状态机</a:t>
              </a:r>
              <a:endParaRPr lang="zh-CN" altLang="en-US" sz="1600" b="1">
                <a:solidFill>
                  <a:srgbClr val="C00000"/>
                </a:solidFill>
                <a:latin typeface="微软雅黑" panose="020B0503020204020204" pitchFamily="34" charset="-122"/>
                <a:ea typeface="微软雅黑" panose="020B0503020204020204" pitchFamily="34" charset="-122"/>
                <a:cs typeface="+mj-cs"/>
              </a:endParaRPr>
            </a:p>
          </p:txBody>
        </p:sp>
      </p:grpSp>
      <p:grpSp>
        <p:nvGrpSpPr>
          <p:cNvPr id="20" name="组合 19"/>
          <p:cNvGrpSpPr/>
          <p:nvPr/>
        </p:nvGrpSpPr>
        <p:grpSpPr>
          <a:xfrm>
            <a:off x="1313316" y="4746356"/>
            <a:ext cx="2773516" cy="694766"/>
            <a:chOff x="1313316" y="4746356"/>
            <a:chExt cx="2773516" cy="694766"/>
          </a:xfrm>
        </p:grpSpPr>
        <p:sp>
          <p:nvSpPr>
            <p:cNvPr id="11" name="文本框 10"/>
            <p:cNvSpPr txBox="1"/>
            <p:nvPr/>
          </p:nvSpPr>
          <p:spPr>
            <a:xfrm>
              <a:off x="1313316" y="5127190"/>
              <a:ext cx="2773516" cy="313932"/>
            </a:xfrm>
            <a:prstGeom prst="rect">
              <a:avLst/>
            </a:prstGeom>
            <a:solidFill>
              <a:schemeClr val="accent6">
                <a:lumMod val="40000"/>
                <a:lumOff val="60000"/>
              </a:schemeClr>
            </a:solidFill>
          </p:spPr>
          <p:txBody>
            <a:bodyPr wrap="none" rtlCol="0">
              <a:spAutoFit/>
            </a:bodyPr>
            <a:lstStyle/>
            <a:p>
              <a:pPr>
                <a:lnSpc>
                  <a:spcPct val="90000"/>
                </a:lnSpc>
                <a:spcBef>
                  <a:spcPct val="0"/>
                </a:spcBef>
              </a:pPr>
              <a:r>
                <a:rPr lang="zh-CN" altLang="en-US" sz="1600" b="1">
                  <a:solidFill>
                    <a:srgbClr val="C00000"/>
                  </a:solidFill>
                  <a:latin typeface="微软雅黑" panose="020B0503020204020204" pitchFamily="34" charset="-122"/>
                  <a:ea typeface="微软雅黑" panose="020B0503020204020204" pitchFamily="34" charset="-122"/>
                  <a:cs typeface="+mj-cs"/>
                </a:rPr>
                <a:t>第</a:t>
              </a:r>
              <a:r>
                <a:rPr lang="en-US" altLang="zh-CN" sz="1600" b="1">
                  <a:solidFill>
                    <a:srgbClr val="C00000"/>
                  </a:solidFill>
                  <a:latin typeface="微软雅黑" panose="020B0503020204020204" pitchFamily="34" charset="-122"/>
                  <a:ea typeface="微软雅黑" panose="020B0503020204020204" pitchFamily="34" charset="-122"/>
                  <a:cs typeface="+mj-cs"/>
                </a:rPr>
                <a:t>3</a:t>
              </a:r>
              <a:r>
                <a:rPr lang="zh-CN" altLang="en-US" sz="1600" b="1">
                  <a:solidFill>
                    <a:srgbClr val="C00000"/>
                  </a:solidFill>
                  <a:latin typeface="微软雅黑" panose="020B0503020204020204" pitchFamily="34" charset="-122"/>
                  <a:ea typeface="微软雅黑" panose="020B0503020204020204" pitchFamily="34" charset="-122"/>
                  <a:cs typeface="+mj-cs"/>
                </a:rPr>
                <a:t>关：时序发生器输出函数</a:t>
              </a:r>
              <a:endParaRPr lang="zh-CN" altLang="en-US" sz="1600" b="1">
                <a:solidFill>
                  <a:srgbClr val="C00000"/>
                </a:solidFill>
                <a:latin typeface="微软雅黑" panose="020B0503020204020204" pitchFamily="34" charset="-122"/>
                <a:ea typeface="微软雅黑" panose="020B0503020204020204" pitchFamily="34" charset="-122"/>
                <a:cs typeface="+mj-cs"/>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814934">
              <a:off x="3094505" y="4746356"/>
              <a:ext cx="568549" cy="210672"/>
            </a:xfrm>
            <a:prstGeom prst="rect">
              <a:avLst/>
            </a:prstGeom>
          </p:spPr>
        </p:pic>
      </p:grpSp>
      <p:grpSp>
        <p:nvGrpSpPr>
          <p:cNvPr id="19" name="组合 18"/>
          <p:cNvGrpSpPr/>
          <p:nvPr/>
        </p:nvGrpSpPr>
        <p:grpSpPr>
          <a:xfrm>
            <a:off x="3802556" y="3247938"/>
            <a:ext cx="3227232" cy="460978"/>
            <a:chOff x="3802556" y="3247938"/>
            <a:chExt cx="3227232" cy="460978"/>
          </a:xfrm>
        </p:grpSpPr>
        <p:sp>
          <p:nvSpPr>
            <p:cNvPr id="12" name="文本框 11"/>
            <p:cNvSpPr txBox="1"/>
            <p:nvPr/>
          </p:nvSpPr>
          <p:spPr>
            <a:xfrm>
              <a:off x="4461456" y="3247938"/>
              <a:ext cx="2568332" cy="313932"/>
            </a:xfrm>
            <a:prstGeom prst="rect">
              <a:avLst/>
            </a:prstGeom>
            <a:solidFill>
              <a:schemeClr val="accent6">
                <a:lumMod val="40000"/>
                <a:lumOff val="60000"/>
              </a:schemeClr>
            </a:solidFill>
          </p:spPr>
          <p:txBody>
            <a:bodyPr wrap="none" rtlCol="0">
              <a:spAutoFit/>
            </a:bodyPr>
            <a:lstStyle/>
            <a:p>
              <a:pPr>
                <a:lnSpc>
                  <a:spcPct val="90000"/>
                </a:lnSpc>
                <a:spcBef>
                  <a:spcPct val="0"/>
                </a:spcBef>
              </a:pPr>
              <a:r>
                <a:rPr lang="zh-CN" altLang="en-US" sz="1600" b="1">
                  <a:solidFill>
                    <a:srgbClr val="C00000"/>
                  </a:solidFill>
                  <a:latin typeface="微软雅黑" panose="020B0503020204020204" pitchFamily="34" charset="-122"/>
                  <a:ea typeface="微软雅黑" panose="020B0503020204020204" pitchFamily="34" charset="-122"/>
                  <a:cs typeface="+mj-cs"/>
                </a:rPr>
                <a:t>第</a:t>
              </a:r>
              <a:r>
                <a:rPr lang="en-US" altLang="zh-CN" sz="1600" b="1">
                  <a:solidFill>
                    <a:srgbClr val="C00000"/>
                  </a:solidFill>
                  <a:latin typeface="微软雅黑" panose="020B0503020204020204" pitchFamily="34" charset="-122"/>
                  <a:ea typeface="微软雅黑" panose="020B0503020204020204" pitchFamily="34" charset="-122"/>
                  <a:cs typeface="+mj-cs"/>
                </a:rPr>
                <a:t>5</a:t>
              </a:r>
              <a:r>
                <a:rPr lang="zh-CN" altLang="en-US" sz="1600" b="1">
                  <a:solidFill>
                    <a:srgbClr val="C00000"/>
                  </a:solidFill>
                  <a:latin typeface="微软雅黑" panose="020B0503020204020204" pitchFamily="34" charset="-122"/>
                  <a:ea typeface="微软雅黑" panose="020B0503020204020204" pitchFamily="34" charset="-122"/>
                  <a:cs typeface="+mj-cs"/>
                </a:rPr>
                <a:t>关：硬布线控制器设计</a:t>
              </a:r>
              <a:endParaRPr lang="zh-CN" altLang="en-US" sz="1600" b="1">
                <a:solidFill>
                  <a:srgbClr val="C00000"/>
                </a:solidFill>
                <a:latin typeface="微软雅黑" panose="020B0503020204020204" pitchFamily="34" charset="-122"/>
                <a:ea typeface="微软雅黑" panose="020B0503020204020204" pitchFamily="34" charset="-122"/>
                <a:cs typeface="+mj-cs"/>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492030">
              <a:off x="3802556" y="3498244"/>
              <a:ext cx="568549" cy="210672"/>
            </a:xfrm>
            <a:prstGeom prst="rect">
              <a:avLst/>
            </a:prstGeom>
          </p:spPr>
        </p:pic>
      </p:grpSp>
      <p:grpSp>
        <p:nvGrpSpPr>
          <p:cNvPr id="21" name="组合 20"/>
          <p:cNvGrpSpPr/>
          <p:nvPr/>
        </p:nvGrpSpPr>
        <p:grpSpPr>
          <a:xfrm>
            <a:off x="6269734" y="4732623"/>
            <a:ext cx="3662479" cy="700881"/>
            <a:chOff x="6269734" y="4732623"/>
            <a:chExt cx="3662479" cy="700881"/>
          </a:xfrm>
        </p:grpSpPr>
        <p:sp>
          <p:nvSpPr>
            <p:cNvPr id="16" name="文本框 15"/>
            <p:cNvSpPr txBox="1"/>
            <p:nvPr/>
          </p:nvSpPr>
          <p:spPr>
            <a:xfrm>
              <a:off x="6269734" y="5119572"/>
              <a:ext cx="3389069" cy="313932"/>
            </a:xfrm>
            <a:prstGeom prst="rect">
              <a:avLst/>
            </a:prstGeom>
            <a:solidFill>
              <a:schemeClr val="accent6">
                <a:lumMod val="40000"/>
                <a:lumOff val="60000"/>
              </a:schemeClr>
            </a:solidFill>
          </p:spPr>
          <p:txBody>
            <a:bodyPr wrap="none" rtlCol="0">
              <a:spAutoFit/>
            </a:bodyPr>
            <a:lstStyle/>
            <a:p>
              <a:pPr>
                <a:lnSpc>
                  <a:spcPct val="90000"/>
                </a:lnSpc>
                <a:spcBef>
                  <a:spcPct val="0"/>
                </a:spcBef>
              </a:pPr>
              <a:r>
                <a:rPr lang="zh-CN" altLang="en-US" sz="1600" b="1">
                  <a:solidFill>
                    <a:srgbClr val="C00000"/>
                  </a:solidFill>
                  <a:latin typeface="微软雅黑" panose="020B0503020204020204" pitchFamily="34" charset="-122"/>
                  <a:ea typeface="微软雅黑" panose="020B0503020204020204" pitchFamily="34" charset="-122"/>
                  <a:cs typeface="+mj-cs"/>
                </a:rPr>
                <a:t>第</a:t>
              </a:r>
              <a:r>
                <a:rPr lang="en-US" altLang="zh-CN" sz="1600" b="1">
                  <a:solidFill>
                    <a:srgbClr val="C00000"/>
                  </a:solidFill>
                  <a:latin typeface="微软雅黑" panose="020B0503020204020204" pitchFamily="34" charset="-122"/>
                  <a:ea typeface="微软雅黑" panose="020B0503020204020204" pitchFamily="34" charset="-122"/>
                  <a:cs typeface="+mj-cs"/>
                </a:rPr>
                <a:t>4</a:t>
              </a:r>
              <a:r>
                <a:rPr lang="zh-CN" altLang="en-US" sz="1600" b="1">
                  <a:solidFill>
                    <a:srgbClr val="C00000"/>
                  </a:solidFill>
                  <a:latin typeface="微软雅黑" panose="020B0503020204020204" pitchFamily="34" charset="-122"/>
                  <a:ea typeface="微软雅黑" panose="020B0503020204020204" pitchFamily="34" charset="-122"/>
                  <a:cs typeface="+mj-cs"/>
                </a:rPr>
                <a:t>关：硬布线控制器组合逻辑单元</a:t>
              </a:r>
              <a:endParaRPr lang="zh-CN" altLang="en-US" sz="1600" b="1">
                <a:solidFill>
                  <a:srgbClr val="C00000"/>
                </a:solidFill>
                <a:latin typeface="微软雅黑" panose="020B0503020204020204" pitchFamily="34" charset="-122"/>
                <a:ea typeface="微软雅黑" panose="020B0503020204020204" pitchFamily="34" charset="-122"/>
                <a:cs typeface="+mj-cs"/>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538370">
              <a:off x="9363664" y="4732623"/>
              <a:ext cx="568549" cy="210672"/>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p14:dur="0" advTm="148610"/>
    </mc:Choice>
    <mc:Fallback>
      <p:transition advTm="1486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a:t>
            </a:r>
            <a:r>
              <a:rPr lang="en-US" altLang="zh-CN"/>
              <a:t>1</a:t>
            </a:r>
            <a:r>
              <a:rPr lang="zh-CN" altLang="en-US"/>
              <a:t>关   </a:t>
            </a:r>
            <a:r>
              <a:rPr lang="en-US" altLang="zh-CN"/>
              <a:t>MIPS</a:t>
            </a:r>
            <a:r>
              <a:rPr lang="zh-CN" altLang="en-US"/>
              <a:t>指令译码器设计</a:t>
            </a:r>
            <a:endParaRPr lang="zh-CN" altLang="en-US"/>
          </a:p>
        </p:txBody>
      </p:sp>
      <p:pic>
        <p:nvPicPr>
          <p:cNvPr id="4" name="内容占位符 3"/>
          <p:cNvPicPr>
            <a:picLocks noGrp="1" noChangeAspect="1"/>
          </p:cNvPicPr>
          <p:nvPr>
            <p:ph idx="1"/>
          </p:nvPr>
        </p:nvPicPr>
        <p:blipFill>
          <a:blip r:embed="rId1"/>
          <a:stretch>
            <a:fillRect/>
          </a:stretch>
        </p:blipFill>
        <p:spPr>
          <a:xfrm>
            <a:off x="891752" y="1143685"/>
            <a:ext cx="9982059" cy="4485764"/>
          </a:xfrm>
          <a:prstGeom prst="rect">
            <a:avLst/>
          </a:prstGeom>
          <a:ln>
            <a:solidFill>
              <a:schemeClr val="accent1"/>
            </a:solidFill>
          </a:ln>
          <a:effectLst>
            <a:outerShdw blurRad="50800" dist="38100" dir="5400000" algn="t" rotWithShape="0">
              <a:prstClr val="black">
                <a:alpha val="40000"/>
              </a:prstClr>
            </a:outerShdw>
          </a:effectLst>
        </p:spPr>
      </p:pic>
      <p:sp>
        <p:nvSpPr>
          <p:cNvPr id="3" name="文本框 2"/>
          <p:cNvSpPr txBox="1"/>
          <p:nvPr/>
        </p:nvSpPr>
        <p:spPr>
          <a:xfrm>
            <a:off x="731520" y="5897880"/>
            <a:ext cx="9916497"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cs typeface="+mj-cs"/>
              </a:rPr>
              <a:t>将</a:t>
            </a:r>
            <a:r>
              <a:rPr lang="en-US" altLang="zh-CN" sz="2400" b="1">
                <a:latin typeface="微软雅黑" panose="020B0503020204020204" pitchFamily="34" charset="-122"/>
                <a:ea typeface="微软雅黑" panose="020B0503020204020204" pitchFamily="34" charset="-122"/>
                <a:cs typeface="+mj-cs"/>
              </a:rPr>
              <a:t>MIPS</a:t>
            </a:r>
            <a:r>
              <a:rPr lang="zh-CN" altLang="en-US" sz="2400" b="1">
                <a:latin typeface="微软雅黑" panose="020B0503020204020204" pitchFamily="34" charset="-122"/>
                <a:ea typeface="微软雅黑" panose="020B0503020204020204" pitchFamily="34" charset="-122"/>
                <a:cs typeface="+mj-cs"/>
              </a:rPr>
              <a:t>指令字翻译成不同的指令译码信号，各译码信号代表不同的指令</a:t>
            </a:r>
            <a:endParaRPr lang="zh-CN" altLang="en-US" sz="2400" b="1">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p14:dur="0" advTm="47944"/>
    </mc:Choice>
    <mc:Fallback>
      <p:transition advTm="4794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8</a:t>
            </a:r>
            <a:r>
              <a:rPr lang="zh-CN" altLang="en-US">
                <a:sym typeface="+mn-ea"/>
              </a:rPr>
              <a:t>条指令</a:t>
            </a:r>
            <a:r>
              <a:rPr lang="zh-CN" altLang="en-US">
                <a:sym typeface="+mn-ea"/>
              </a:rPr>
              <a:t>的指令译码器</a:t>
            </a:r>
            <a:endParaRPr lang="zh-CN" altLang="en-US" dirty="0"/>
          </a:p>
        </p:txBody>
      </p:sp>
      <p:pic>
        <p:nvPicPr>
          <p:cNvPr id="5" name="内容占位符 4"/>
          <p:cNvPicPr>
            <a:picLocks noGrp="1" noChangeAspect="1"/>
          </p:cNvPicPr>
          <p:nvPr>
            <p:ph idx="1"/>
          </p:nvPr>
        </p:nvPicPr>
        <p:blipFill>
          <a:blip r:embed="rId1"/>
          <a:stretch>
            <a:fillRect/>
          </a:stretch>
        </p:blipFill>
        <p:spPr>
          <a:xfrm>
            <a:off x="295798" y="1510491"/>
            <a:ext cx="11511889" cy="4305093"/>
          </a:xfrm>
          <a:prstGeom prst="rect">
            <a:avLst/>
          </a:prstGeom>
        </p:spPr>
      </p:pic>
      <p:sp>
        <p:nvSpPr>
          <p:cNvPr id="6" name="文本框 5"/>
          <p:cNvSpPr txBox="1"/>
          <p:nvPr/>
        </p:nvSpPr>
        <p:spPr>
          <a:xfrm>
            <a:off x="7194366" y="4916424"/>
            <a:ext cx="3809056" cy="369332"/>
          </a:xfrm>
          <a:prstGeom prst="rect">
            <a:avLst/>
          </a:prstGeom>
          <a:noFill/>
        </p:spPr>
        <p:txBody>
          <a:bodyPr wrap="none" rtlCol="0">
            <a:spAutoFit/>
          </a:bodyPr>
          <a:lstStyle/>
          <a:p>
            <a:r>
              <a:rPr lang="en-US" altLang="zh-CN" dirty="0" err="1" smtClean="0">
                <a:solidFill>
                  <a:srgbClr val="7030A0"/>
                </a:solidFill>
              </a:rPr>
              <a:t>ALU_Control</a:t>
            </a:r>
            <a:r>
              <a:rPr lang="en-US" altLang="zh-CN" dirty="0" smtClean="0">
                <a:solidFill>
                  <a:srgbClr val="7030A0"/>
                </a:solidFill>
              </a:rPr>
              <a:t> </a:t>
            </a:r>
            <a:r>
              <a:rPr lang="zh-CN" altLang="en-US" dirty="0" smtClean="0">
                <a:solidFill>
                  <a:srgbClr val="7030A0"/>
                </a:solidFill>
              </a:rPr>
              <a:t>：</a:t>
            </a:r>
            <a:r>
              <a:rPr lang="en-US" altLang="zh-CN" dirty="0" smtClean="0">
                <a:solidFill>
                  <a:srgbClr val="7030A0"/>
                </a:solidFill>
              </a:rPr>
              <a:t> ALU</a:t>
            </a:r>
            <a:r>
              <a:rPr lang="zh-CN" altLang="en-US" dirty="0" smtClean="0">
                <a:solidFill>
                  <a:srgbClr val="7030A0"/>
                </a:solidFill>
              </a:rPr>
              <a:t>控制器选择逻辑</a:t>
            </a:r>
            <a:endParaRPr lang="zh-CN" altLang="en-US" dirty="0">
              <a:solidFill>
                <a:srgbClr val="7030A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TIMING" val="|63.4|12.6|5.9|8.4|20.8"/>
</p:tagLst>
</file>

<file path=ppt/tags/tag2.xml><?xml version="1.0" encoding="utf-8"?>
<p:tagLst xmlns:p="http://schemas.openxmlformats.org/presentationml/2006/main">
  <p:tag name="TIMING" val="|56.3"/>
</p:tagLst>
</file>

<file path=ppt/tags/tag3.xml><?xml version="1.0" encoding="utf-8"?>
<p:tagLst xmlns:p="http://schemas.openxmlformats.org/presentationml/2006/main">
  <p:tag name="TIMING" val="|31.5"/>
</p:tagLst>
</file>

<file path=ppt/tags/tag4.xml><?xml version="1.0" encoding="utf-8"?>
<p:tagLst xmlns:p="http://schemas.openxmlformats.org/presentationml/2006/main">
  <p:tag name="TIMING" val="|51.2"/>
</p:tagLst>
</file>

<file path=ppt/tags/tag5.xml><?xml version="1.0" encoding="utf-8"?>
<p:tagLst xmlns:p="http://schemas.openxmlformats.org/presentationml/2006/main">
  <p:tag name="TIMING" val="|4.7|6.5|9.4|9.4|11"/>
</p:tagLst>
</file>

<file path=ppt/tags/tag6.xml><?xml version="1.0" encoding="utf-8"?>
<p:tagLst xmlns:p="http://schemas.openxmlformats.org/presentationml/2006/main">
  <p:tag name="commondata" val="eyJoZGlkIjoiZGZiMDdmYWQ0YmVlYWY1MDJiMDNiZGMzOTZiMzM5OT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4539</Words>
  <Application>WPS 演示</Application>
  <PresentationFormat>宽屏</PresentationFormat>
  <Paragraphs>730</Paragraphs>
  <Slides>40</Slides>
  <Notes>9</Notes>
  <HiddenSlides>0</HiddenSlides>
  <MMClips>11</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7</vt:i4>
      </vt:variant>
      <vt:variant>
        <vt:lpstr>幻灯片标题</vt:lpstr>
      </vt:variant>
      <vt:variant>
        <vt:i4>40</vt:i4>
      </vt:variant>
    </vt:vector>
  </HeadingPairs>
  <TitlesOfParts>
    <vt:vector size="66" baseType="lpstr">
      <vt:lpstr>Arial</vt:lpstr>
      <vt:lpstr>宋体</vt:lpstr>
      <vt:lpstr>Wingdings</vt:lpstr>
      <vt:lpstr>微软雅黑</vt:lpstr>
      <vt:lpstr>Segoe UI</vt:lpstr>
      <vt:lpstr>MS UI Gothic</vt:lpstr>
      <vt:lpstr>华文细黑</vt:lpstr>
      <vt:lpstr>Calibri</vt:lpstr>
      <vt:lpstr>Courier New</vt:lpstr>
      <vt:lpstr>Times New Roman</vt:lpstr>
      <vt:lpstr>等线</vt:lpstr>
      <vt:lpstr>Arial Unicode MS</vt:lpstr>
      <vt:lpstr>华文新魏</vt:lpstr>
      <vt:lpstr>Arial Black</vt:lpstr>
      <vt:lpstr>Verdana</vt:lpstr>
      <vt:lpstr>Segoe UI Black</vt:lpstr>
      <vt:lpstr>Office 主题​​</vt:lpstr>
      <vt:lpstr>1_nordridesign</vt:lpstr>
      <vt:lpstr>2_nordridesign</vt:lpstr>
      <vt:lpstr>Excel.Sheet.12</vt:lpstr>
      <vt:lpstr>Excel.Sheet.12</vt:lpstr>
      <vt:lpstr>Excel.Sheet.12</vt:lpstr>
      <vt:lpstr>Excel.Sheet.12</vt:lpstr>
      <vt:lpstr>Excel.Sheet.12</vt:lpstr>
      <vt:lpstr>Excel.Sheet.12</vt:lpstr>
      <vt:lpstr>Excel.Sheet.12</vt:lpstr>
      <vt:lpstr>CPU设计</vt:lpstr>
      <vt:lpstr>设计处理器的步骤</vt:lpstr>
      <vt:lpstr>核心指令集  （可实现内存区域冒泡排序）</vt:lpstr>
      <vt:lpstr>单周期MIPS实验    Logisim实现（8条核心指令集）</vt:lpstr>
      <vt:lpstr>控制信号产生条件</vt:lpstr>
      <vt:lpstr>三级时序硬布线控制器</vt:lpstr>
      <vt:lpstr>硬布线控制器框架</vt:lpstr>
      <vt:lpstr>第1关   MIPS指令译码器设计</vt:lpstr>
      <vt:lpstr>8条指令的指令译码器</vt:lpstr>
      <vt:lpstr>时序发生器状态机</vt:lpstr>
      <vt:lpstr>第2关  时序发生器状态机设计</vt:lpstr>
      <vt:lpstr>第3关  时序发生器组合逻辑（输出函数）设计</vt:lpstr>
      <vt:lpstr>第4关 硬布线控制器组合逻辑单元设计</vt:lpstr>
      <vt:lpstr>第5关 硬布线控制器设计</vt:lpstr>
      <vt:lpstr>第6关  CPU测试</vt:lpstr>
      <vt:lpstr>单周期MIPS实验    Logisim实现（核心+基础 24条指令）</vt:lpstr>
      <vt:lpstr>核心+基础 24条指令</vt:lpstr>
      <vt:lpstr>控制器封装</vt:lpstr>
      <vt:lpstr>控制器内部结构</vt:lpstr>
      <vt:lpstr>控制信号产生条件</vt:lpstr>
      <vt:lpstr>真值表逻辑表达式Logisim电路自动生成</vt:lpstr>
      <vt:lpstr>EXCEL工具辅助：  筛选信号   自动生成表达式</vt:lpstr>
      <vt:lpstr>复制表达式到Logisim中生成电路</vt:lpstr>
      <vt:lpstr>生成电路</vt:lpstr>
      <vt:lpstr>实验内容	</vt:lpstr>
      <vt:lpstr>单周期MIPS  （测试运行、视频演示、ctrl+k驱动时钟）</vt:lpstr>
      <vt:lpstr>内存排序结果</vt:lpstr>
      <vt:lpstr>多周期MIPS 数据通路</vt:lpstr>
      <vt:lpstr>指令状态变换图</vt:lpstr>
      <vt:lpstr>状态机微程序</vt:lpstr>
      <vt:lpstr>控制器内部架构</vt:lpstr>
      <vt:lpstr>控制器内部架构</vt:lpstr>
      <vt:lpstr>地址转移逻辑实现</vt:lpstr>
      <vt:lpstr>获取表达式</vt:lpstr>
      <vt:lpstr>CPU测试</vt:lpstr>
      <vt:lpstr>微程序改硬布线</vt:lpstr>
      <vt:lpstr>状态转移图状态机真值表</vt:lpstr>
      <vt:lpstr>状态机真值表状态机逻辑表达式生成电路</vt:lpstr>
      <vt:lpstr>生成状态机组合逻辑电路</vt:lpstr>
      <vt:lpstr>CPU测试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小龙女</cp:lastModifiedBy>
  <cp:revision>333</cp:revision>
  <dcterms:created xsi:type="dcterms:W3CDTF">2018-05-09T10:41:00Z</dcterms:created>
  <dcterms:modified xsi:type="dcterms:W3CDTF">2023-12-24T23:37:24Z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8DD6D5C74F114CD497FE9A0E13F9C986_13</vt:lpwstr>
  </property>
  <property fmtid="{D5CDD505-2E9C-101B-9397-08002B2CF9AE}" pid="3" name="KSOProductBuildVer">
    <vt:lpwstr>2052-12.1.0.15990</vt:lpwstr>
  </property>
</Properties>
</file>